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3" r:id="rId1"/>
  </p:sldMasterIdLst>
  <p:notesMasterIdLst>
    <p:notesMasterId r:id="rId33"/>
  </p:notesMasterIdLst>
  <p:handoutMasterIdLst>
    <p:handoutMasterId r:id="rId34"/>
  </p:handoutMasterIdLst>
  <p:sldIdLst>
    <p:sldId id="597" r:id="rId2"/>
    <p:sldId id="577" r:id="rId3"/>
    <p:sldId id="536" r:id="rId4"/>
    <p:sldId id="538" r:id="rId5"/>
    <p:sldId id="539" r:id="rId6"/>
    <p:sldId id="542" r:id="rId7"/>
    <p:sldId id="541" r:id="rId8"/>
    <p:sldId id="544" r:id="rId9"/>
    <p:sldId id="543" r:id="rId10"/>
    <p:sldId id="545" r:id="rId11"/>
    <p:sldId id="546" r:id="rId12"/>
    <p:sldId id="547" r:id="rId13"/>
    <p:sldId id="548" r:id="rId14"/>
    <p:sldId id="549" r:id="rId15"/>
    <p:sldId id="591" r:id="rId16"/>
    <p:sldId id="550" r:id="rId17"/>
    <p:sldId id="551" r:id="rId18"/>
    <p:sldId id="552" r:id="rId19"/>
    <p:sldId id="553" r:id="rId20"/>
    <p:sldId id="554" r:id="rId21"/>
    <p:sldId id="557" r:id="rId22"/>
    <p:sldId id="592" r:id="rId23"/>
    <p:sldId id="593" r:id="rId24"/>
    <p:sldId id="586" r:id="rId25"/>
    <p:sldId id="585" r:id="rId26"/>
    <p:sldId id="587" r:id="rId27"/>
    <p:sldId id="588" r:id="rId28"/>
    <p:sldId id="566" r:id="rId29"/>
    <p:sldId id="567" r:id="rId30"/>
    <p:sldId id="578" r:id="rId31"/>
    <p:sldId id="596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067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CDE"/>
    <a:srgbClr val="0C83B8"/>
    <a:srgbClr val="FFFFFF"/>
    <a:srgbClr val="0B7BAD"/>
    <a:srgbClr val="EDF5FD"/>
    <a:srgbClr val="E2F5FE"/>
    <a:srgbClr val="EBF9EC"/>
    <a:srgbClr val="F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89343" autoAdjust="0"/>
  </p:normalViewPr>
  <p:slideViewPr>
    <p:cSldViewPr>
      <p:cViewPr varScale="1">
        <p:scale>
          <a:sx n="79" d="100"/>
          <a:sy n="79" d="100"/>
        </p:scale>
        <p:origin x="1555" y="72"/>
      </p:cViewPr>
      <p:guideLst>
        <p:guide orient="horz" pos="2160"/>
        <p:guide orient="horz" pos="306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E8F970-940C-47BB-9FF8-0E6C26A0F4E8}" type="doc">
      <dgm:prSet loTypeId="urn:microsoft.com/office/officeart/2005/8/layout/radial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DD9804-003E-4EDE-86E3-FFC153140230}">
      <dgm:prSet phldrT="[文本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CN" altLang="en-US" dirty="0"/>
            <a:t>主题控制页</a:t>
          </a:r>
        </a:p>
      </dgm:t>
    </dgm:pt>
    <dgm:pt modelId="{76783761-AFD4-408D-ADDB-587A91B66EBB}" type="parTrans" cxnId="{5224DDD7-CAFB-44A6-B0C5-CB38F754DED9}">
      <dgm:prSet/>
      <dgm:spPr/>
      <dgm:t>
        <a:bodyPr/>
        <a:lstStyle/>
        <a:p>
          <a:endParaRPr lang="zh-CN" altLang="en-US"/>
        </a:p>
      </dgm:t>
    </dgm:pt>
    <dgm:pt modelId="{C0EDFBB8-1624-4E08-AE81-B7C16C4B17C6}" type="sibTrans" cxnId="{5224DDD7-CAFB-44A6-B0C5-CB38F754DED9}">
      <dgm:prSet/>
      <dgm:spPr/>
      <dgm:t>
        <a:bodyPr/>
        <a:lstStyle/>
        <a:p>
          <a:endParaRPr lang="zh-CN" altLang="en-US"/>
        </a:p>
      </dgm:t>
    </dgm:pt>
    <dgm:pt modelId="{303A61A5-BF25-4C36-B591-E679F69B3155}">
      <dgm:prSet phldrT="[文本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CN" altLang="en-US" dirty="0"/>
            <a:t>显示主题</a:t>
          </a:r>
        </a:p>
      </dgm:t>
    </dgm:pt>
    <dgm:pt modelId="{6E262ED8-FFA6-493A-813E-AD35388AAB2B}" type="parTrans" cxnId="{58A36A91-49CB-4156-8879-DF03635D438C}">
      <dgm:prSet/>
      <dgm:spPr/>
      <dgm:t>
        <a:bodyPr/>
        <a:lstStyle/>
        <a:p>
          <a:endParaRPr lang="zh-CN" altLang="en-US"/>
        </a:p>
      </dgm:t>
    </dgm:pt>
    <dgm:pt modelId="{8533F296-39D0-4B6F-BBAF-ABE229914048}" type="sibTrans" cxnId="{58A36A91-49CB-4156-8879-DF03635D438C}">
      <dgm:prSet/>
      <dgm:spPr/>
      <dgm:t>
        <a:bodyPr/>
        <a:lstStyle/>
        <a:p>
          <a:endParaRPr lang="zh-CN" altLang="en-US"/>
        </a:p>
      </dgm:t>
    </dgm:pt>
    <dgm:pt modelId="{E4F44A77-1B3A-49DD-B2BA-455E9D9AE584}">
      <dgm:prSet phldrT="[文本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CN" altLang="en-US" dirty="0"/>
            <a:t>更新主题</a:t>
          </a:r>
        </a:p>
      </dgm:t>
    </dgm:pt>
    <dgm:pt modelId="{9F3ABCD8-7FFF-434A-BD16-D03463AE0374}" type="parTrans" cxnId="{70E57697-2318-49FD-9BDA-009AC997BE11}">
      <dgm:prSet/>
      <dgm:spPr/>
      <dgm:t>
        <a:bodyPr/>
        <a:lstStyle/>
        <a:p>
          <a:endParaRPr lang="zh-CN" altLang="en-US"/>
        </a:p>
      </dgm:t>
    </dgm:pt>
    <dgm:pt modelId="{C3CFCEF7-C220-436A-BDF4-88B448D9C070}" type="sibTrans" cxnId="{70E57697-2318-49FD-9BDA-009AC997BE11}">
      <dgm:prSet/>
      <dgm:spPr/>
      <dgm:t>
        <a:bodyPr/>
        <a:lstStyle/>
        <a:p>
          <a:endParaRPr lang="zh-CN" altLang="en-US"/>
        </a:p>
      </dgm:t>
    </dgm:pt>
    <dgm:pt modelId="{72B3DCB0-8E8D-4927-A0FB-12526627E50E}">
      <dgm:prSet phldrT="[文本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CN" altLang="en-US" dirty="0"/>
            <a:t>添加主题</a:t>
          </a:r>
        </a:p>
      </dgm:t>
    </dgm:pt>
    <dgm:pt modelId="{F4C38F38-773A-4F29-9884-03AACB911204}" type="parTrans" cxnId="{4A1B1058-D3F7-4FA8-A460-A84A6ACC0C60}">
      <dgm:prSet/>
      <dgm:spPr/>
      <dgm:t>
        <a:bodyPr/>
        <a:lstStyle/>
        <a:p>
          <a:endParaRPr lang="zh-CN" altLang="en-US"/>
        </a:p>
      </dgm:t>
    </dgm:pt>
    <dgm:pt modelId="{E788EA69-46C9-467B-9882-10ED8E04F289}" type="sibTrans" cxnId="{4A1B1058-D3F7-4FA8-A460-A84A6ACC0C60}">
      <dgm:prSet/>
      <dgm:spPr/>
      <dgm:t>
        <a:bodyPr/>
        <a:lstStyle/>
        <a:p>
          <a:endParaRPr lang="zh-CN" altLang="en-US"/>
        </a:p>
      </dgm:t>
    </dgm:pt>
    <dgm:pt modelId="{2DD9D688-4E46-4A12-9C5E-579B83F138F6}" type="pres">
      <dgm:prSet presAssocID="{5CE8F970-940C-47BB-9FF8-0E6C26A0F4E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2A2726E-2D1B-4985-8E6F-C7DD3360978E}" type="pres">
      <dgm:prSet presAssocID="{67DD9804-003E-4EDE-86E3-FFC153140230}" presName="centerShape" presStyleLbl="node0" presStyleIdx="0" presStyleCnt="1"/>
      <dgm:spPr/>
    </dgm:pt>
    <dgm:pt modelId="{0DCEDE20-0792-428F-8214-C94E359867F6}" type="pres">
      <dgm:prSet presAssocID="{6E262ED8-FFA6-493A-813E-AD35388AAB2B}" presName="parTrans" presStyleLbl="bgSibTrans2D1" presStyleIdx="0" presStyleCnt="3" custLinFactNeighborX="-14552" custLinFactNeighborY="30495"/>
      <dgm:spPr/>
    </dgm:pt>
    <dgm:pt modelId="{BB7F82C7-696E-4D10-848C-A5065A17125E}" type="pres">
      <dgm:prSet presAssocID="{303A61A5-BF25-4C36-B591-E679F69B3155}" presName="node" presStyleLbl="node1" presStyleIdx="0" presStyleCnt="3" custScaleX="127260" custScaleY="66018" custRadScaleRad="92410" custRadScaleInc="6082">
        <dgm:presLayoutVars>
          <dgm:bulletEnabled val="1"/>
        </dgm:presLayoutVars>
      </dgm:prSet>
      <dgm:spPr/>
    </dgm:pt>
    <dgm:pt modelId="{C78A59DF-5DCE-4660-88DA-5D8302FB3272}" type="pres">
      <dgm:prSet presAssocID="{9F3ABCD8-7FFF-434A-BD16-D03463AE0374}" presName="parTrans" presStyleLbl="bgSibTrans2D1" presStyleIdx="1" presStyleCnt="3"/>
      <dgm:spPr/>
    </dgm:pt>
    <dgm:pt modelId="{AB0C048B-849F-43D1-AFC0-8BDAF626F0C5}" type="pres">
      <dgm:prSet presAssocID="{E4F44A77-1B3A-49DD-B2BA-455E9D9AE584}" presName="node" presStyleLbl="node1" presStyleIdx="1" presStyleCnt="3" custScaleX="128071" custScaleY="64688">
        <dgm:presLayoutVars>
          <dgm:bulletEnabled val="1"/>
        </dgm:presLayoutVars>
      </dgm:prSet>
      <dgm:spPr/>
    </dgm:pt>
    <dgm:pt modelId="{6CC63264-5463-4051-BCDE-82D8367544FB}" type="pres">
      <dgm:prSet presAssocID="{F4C38F38-773A-4F29-9884-03AACB911204}" presName="parTrans" presStyleLbl="bgSibTrans2D1" presStyleIdx="2" presStyleCnt="3" custLinFactNeighborX="9664" custLinFactNeighborY="26607"/>
      <dgm:spPr/>
    </dgm:pt>
    <dgm:pt modelId="{8BED681E-D28B-4AC6-8274-49873B7CC4D3}" type="pres">
      <dgm:prSet presAssocID="{72B3DCB0-8E8D-4927-A0FB-12526627E50E}" presName="node" presStyleLbl="node1" presStyleIdx="2" presStyleCnt="3" custScaleX="131037" custScaleY="64697" custRadScaleRad="94621" custRadScaleInc="-3856">
        <dgm:presLayoutVars>
          <dgm:bulletEnabled val="1"/>
        </dgm:presLayoutVars>
      </dgm:prSet>
      <dgm:spPr/>
    </dgm:pt>
  </dgm:ptLst>
  <dgm:cxnLst>
    <dgm:cxn modelId="{5C92CE18-11E5-4C32-B8CD-02C71FAA0BC9}" type="presOf" srcId="{6E262ED8-FFA6-493A-813E-AD35388AAB2B}" destId="{0DCEDE20-0792-428F-8214-C94E359867F6}" srcOrd="0" destOrd="0" presId="urn:microsoft.com/office/officeart/2005/8/layout/radial4"/>
    <dgm:cxn modelId="{A9F01B27-F488-4A74-AAD7-C074E4E8FF32}" type="presOf" srcId="{F4C38F38-773A-4F29-9884-03AACB911204}" destId="{6CC63264-5463-4051-BCDE-82D8367544FB}" srcOrd="0" destOrd="0" presId="urn:microsoft.com/office/officeart/2005/8/layout/radial4"/>
    <dgm:cxn modelId="{334D0069-24F5-41E9-ABFB-024F952EF07A}" type="presOf" srcId="{303A61A5-BF25-4C36-B591-E679F69B3155}" destId="{BB7F82C7-696E-4D10-848C-A5065A17125E}" srcOrd="0" destOrd="0" presId="urn:microsoft.com/office/officeart/2005/8/layout/radial4"/>
    <dgm:cxn modelId="{D769404B-1E4F-4580-9502-4B88AC105922}" type="presOf" srcId="{72B3DCB0-8E8D-4927-A0FB-12526627E50E}" destId="{8BED681E-D28B-4AC6-8274-49873B7CC4D3}" srcOrd="0" destOrd="0" presId="urn:microsoft.com/office/officeart/2005/8/layout/radial4"/>
    <dgm:cxn modelId="{6EB1FF77-0132-45EC-B438-80C162217B63}" type="presOf" srcId="{E4F44A77-1B3A-49DD-B2BA-455E9D9AE584}" destId="{AB0C048B-849F-43D1-AFC0-8BDAF626F0C5}" srcOrd="0" destOrd="0" presId="urn:microsoft.com/office/officeart/2005/8/layout/radial4"/>
    <dgm:cxn modelId="{4A1B1058-D3F7-4FA8-A460-A84A6ACC0C60}" srcId="{67DD9804-003E-4EDE-86E3-FFC153140230}" destId="{72B3DCB0-8E8D-4927-A0FB-12526627E50E}" srcOrd="2" destOrd="0" parTransId="{F4C38F38-773A-4F29-9884-03AACB911204}" sibTransId="{E788EA69-46C9-467B-9882-10ED8E04F289}"/>
    <dgm:cxn modelId="{58A36A91-49CB-4156-8879-DF03635D438C}" srcId="{67DD9804-003E-4EDE-86E3-FFC153140230}" destId="{303A61A5-BF25-4C36-B591-E679F69B3155}" srcOrd="0" destOrd="0" parTransId="{6E262ED8-FFA6-493A-813E-AD35388AAB2B}" sibTransId="{8533F296-39D0-4B6F-BBAF-ABE229914048}"/>
    <dgm:cxn modelId="{70E57697-2318-49FD-9BDA-009AC997BE11}" srcId="{67DD9804-003E-4EDE-86E3-FFC153140230}" destId="{E4F44A77-1B3A-49DD-B2BA-455E9D9AE584}" srcOrd="1" destOrd="0" parTransId="{9F3ABCD8-7FFF-434A-BD16-D03463AE0374}" sibTransId="{C3CFCEF7-C220-436A-BDF4-88B448D9C070}"/>
    <dgm:cxn modelId="{7784D1AA-F79E-4872-B652-6E2D015BEE01}" type="presOf" srcId="{9F3ABCD8-7FFF-434A-BD16-D03463AE0374}" destId="{C78A59DF-5DCE-4660-88DA-5D8302FB3272}" srcOrd="0" destOrd="0" presId="urn:microsoft.com/office/officeart/2005/8/layout/radial4"/>
    <dgm:cxn modelId="{488393D2-2C6D-43F2-8EAE-249A40AEF6E7}" type="presOf" srcId="{67DD9804-003E-4EDE-86E3-FFC153140230}" destId="{32A2726E-2D1B-4985-8E6F-C7DD3360978E}" srcOrd="0" destOrd="0" presId="urn:microsoft.com/office/officeart/2005/8/layout/radial4"/>
    <dgm:cxn modelId="{5224DDD7-CAFB-44A6-B0C5-CB38F754DED9}" srcId="{5CE8F970-940C-47BB-9FF8-0E6C26A0F4E8}" destId="{67DD9804-003E-4EDE-86E3-FFC153140230}" srcOrd="0" destOrd="0" parTransId="{76783761-AFD4-408D-ADDB-587A91B66EBB}" sibTransId="{C0EDFBB8-1624-4E08-AE81-B7C16C4B17C6}"/>
    <dgm:cxn modelId="{8ADE36E4-5151-420D-8CDA-F23D100D08FB}" type="presOf" srcId="{5CE8F970-940C-47BB-9FF8-0E6C26A0F4E8}" destId="{2DD9D688-4E46-4A12-9C5E-579B83F138F6}" srcOrd="0" destOrd="0" presId="urn:microsoft.com/office/officeart/2005/8/layout/radial4"/>
    <dgm:cxn modelId="{2813D9F7-56A9-48AD-AC0A-108B197CE9E9}" type="presParOf" srcId="{2DD9D688-4E46-4A12-9C5E-579B83F138F6}" destId="{32A2726E-2D1B-4985-8E6F-C7DD3360978E}" srcOrd="0" destOrd="0" presId="urn:microsoft.com/office/officeart/2005/8/layout/radial4"/>
    <dgm:cxn modelId="{C35F0326-1AF7-49F4-AF09-627CC79DFDE2}" type="presParOf" srcId="{2DD9D688-4E46-4A12-9C5E-579B83F138F6}" destId="{0DCEDE20-0792-428F-8214-C94E359867F6}" srcOrd="1" destOrd="0" presId="urn:microsoft.com/office/officeart/2005/8/layout/radial4"/>
    <dgm:cxn modelId="{F74880D5-10AD-4F71-9C80-C96679EE2871}" type="presParOf" srcId="{2DD9D688-4E46-4A12-9C5E-579B83F138F6}" destId="{BB7F82C7-696E-4D10-848C-A5065A17125E}" srcOrd="2" destOrd="0" presId="urn:microsoft.com/office/officeart/2005/8/layout/radial4"/>
    <dgm:cxn modelId="{86C91C41-CD92-47F4-8FB1-2C7FEF5FDD48}" type="presParOf" srcId="{2DD9D688-4E46-4A12-9C5E-579B83F138F6}" destId="{C78A59DF-5DCE-4660-88DA-5D8302FB3272}" srcOrd="3" destOrd="0" presId="urn:microsoft.com/office/officeart/2005/8/layout/radial4"/>
    <dgm:cxn modelId="{5E4B83E0-3B14-4150-ACA0-5B5EBDFC1F9F}" type="presParOf" srcId="{2DD9D688-4E46-4A12-9C5E-579B83F138F6}" destId="{AB0C048B-849F-43D1-AFC0-8BDAF626F0C5}" srcOrd="4" destOrd="0" presId="urn:microsoft.com/office/officeart/2005/8/layout/radial4"/>
    <dgm:cxn modelId="{BB260793-9C9C-40B2-93EC-B7067EDBBC74}" type="presParOf" srcId="{2DD9D688-4E46-4A12-9C5E-579B83F138F6}" destId="{6CC63264-5463-4051-BCDE-82D8367544FB}" srcOrd="5" destOrd="0" presId="urn:microsoft.com/office/officeart/2005/8/layout/radial4"/>
    <dgm:cxn modelId="{25526FC5-1B13-4AC0-9567-7D56CF127E4F}" type="presParOf" srcId="{2DD9D688-4E46-4A12-9C5E-579B83F138F6}" destId="{8BED681E-D28B-4AC6-8274-49873B7CC4D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2726E-2D1B-4985-8E6F-C7DD3360978E}">
      <dsp:nvSpPr>
        <dsp:cNvPr id="0" name=""/>
        <dsp:cNvSpPr/>
      </dsp:nvSpPr>
      <dsp:spPr>
        <a:xfrm>
          <a:off x="1504891" y="1526563"/>
          <a:ext cx="1255533" cy="1255533"/>
        </a:xfrm>
        <a:prstGeom prst="ellipse">
          <a:avLst/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主题控制页</a:t>
          </a:r>
        </a:p>
      </dsp:txBody>
      <dsp:txXfrm>
        <a:off x="1688760" y="1710432"/>
        <a:ext cx="887795" cy="887795"/>
      </dsp:txXfrm>
    </dsp:sp>
    <dsp:sp modelId="{0DCEDE20-0792-428F-8214-C94E359867F6}">
      <dsp:nvSpPr>
        <dsp:cNvPr id="0" name=""/>
        <dsp:cNvSpPr/>
      </dsp:nvSpPr>
      <dsp:spPr>
        <a:xfrm rot="13118952">
          <a:off x="621050" y="1363224"/>
          <a:ext cx="944395" cy="35782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7F82C7-696E-4D10-848C-A5065A17125E}">
      <dsp:nvSpPr>
        <dsp:cNvPr id="0" name=""/>
        <dsp:cNvSpPr/>
      </dsp:nvSpPr>
      <dsp:spPr>
        <a:xfrm>
          <a:off x="102946" y="823133"/>
          <a:ext cx="1517902" cy="629947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显示主题</a:t>
          </a:r>
        </a:p>
      </dsp:txBody>
      <dsp:txXfrm>
        <a:off x="121397" y="841584"/>
        <a:ext cx="1481000" cy="593045"/>
      </dsp:txXfrm>
    </dsp:sp>
    <dsp:sp modelId="{C78A59DF-5DCE-4660-88DA-5D8302FB3272}">
      <dsp:nvSpPr>
        <dsp:cNvPr id="0" name=""/>
        <dsp:cNvSpPr/>
      </dsp:nvSpPr>
      <dsp:spPr>
        <a:xfrm rot="16200000">
          <a:off x="1597314" y="749991"/>
          <a:ext cx="1070687" cy="35782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C048B-849F-43D1-AFC0-8BDAF626F0C5}">
      <dsp:nvSpPr>
        <dsp:cNvPr id="0" name=""/>
        <dsp:cNvSpPr/>
      </dsp:nvSpPr>
      <dsp:spPr>
        <a:xfrm>
          <a:off x="1368870" y="84933"/>
          <a:ext cx="1527575" cy="617256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更新主题</a:t>
          </a:r>
        </a:p>
      </dsp:txBody>
      <dsp:txXfrm>
        <a:off x="1386949" y="103012"/>
        <a:ext cx="1491417" cy="581098"/>
      </dsp:txXfrm>
    </dsp:sp>
    <dsp:sp modelId="{6CC63264-5463-4051-BCDE-82D8367544FB}">
      <dsp:nvSpPr>
        <dsp:cNvPr id="0" name=""/>
        <dsp:cNvSpPr/>
      </dsp:nvSpPr>
      <dsp:spPr>
        <a:xfrm rot="19361184">
          <a:off x="2671769" y="1358083"/>
          <a:ext cx="981184" cy="357827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ED681E-D28B-4AC6-8274-49873B7CC4D3}">
      <dsp:nvSpPr>
        <dsp:cNvPr id="0" name=""/>
        <dsp:cNvSpPr/>
      </dsp:nvSpPr>
      <dsp:spPr>
        <a:xfrm>
          <a:off x="2676246" y="835733"/>
          <a:ext cx="1562952" cy="617342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添加主题</a:t>
          </a:r>
        </a:p>
      </dsp:txBody>
      <dsp:txXfrm>
        <a:off x="2694327" y="853814"/>
        <a:ext cx="1526790" cy="581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4EDD925C-38D7-47CB-BD16-E7FF581E85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1605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71DFA641-F09D-434C-B669-3E31B007F2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72254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   </a:t>
            </a:r>
            <a:r>
              <a:rPr lang="zh-CN" altLang="en-US"/>
              <a:t>正式授课前进行统一测试。测试内容为上次课布置的预习测试题。本教学环节目的是强化学员进行预习的意识，测试结果记录学员学习成绩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3991F9-47AF-402B-9371-C5F53E1BCB4E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简单介绍，以了解为主，稍后结合案例理解如何运用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DFA641-F09D-434C-B669-3E31B007F21D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511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简单介绍，以了解为主，稍后结合案例理解如何运用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DFA641-F09D-434C-B669-3E31B007F21D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1422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说明我们创建</a:t>
            </a:r>
            <a:r>
              <a:rPr lang="en-US" altLang="zh-CN" dirty="0"/>
              <a:t>Servlet</a:t>
            </a:r>
            <a:r>
              <a:rPr lang="zh-CN" altLang="en-US" dirty="0"/>
              <a:t>都是继承自</a:t>
            </a:r>
            <a:r>
              <a:rPr lang="en-US" altLang="zh-CN" dirty="0" err="1"/>
              <a:t>HttpServlet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教学指导：简单介绍，以了解为主，稍后结合案例理解如何运用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69FFD7-487F-4412-A4B9-6F60A9671E44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说明</a:t>
            </a:r>
            <a:r>
              <a:rPr lang="en-US" altLang="zh-CN" dirty="0" err="1"/>
              <a:t>ServletContext</a:t>
            </a:r>
            <a:r>
              <a:rPr lang="zh-CN" altLang="en-US" dirty="0"/>
              <a:t>在何时使用，有什么用。说明</a:t>
            </a:r>
            <a:r>
              <a:rPr lang="en-US" altLang="zh-CN" dirty="0"/>
              <a:t>application</a:t>
            </a:r>
            <a:r>
              <a:rPr lang="zh-CN" altLang="en-US" dirty="0"/>
              <a:t>内置对象即为</a:t>
            </a:r>
            <a:r>
              <a:rPr lang="en-US" altLang="zh-CN" dirty="0" err="1"/>
              <a:t>ServletContext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lang="zh-CN" altLang="en-US" dirty="0"/>
              <a:t>简单介绍，以了解为主，稍后结合案例理解如何运用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FCCE4D-3A56-4B8F-BE92-17AD6AC8C9DC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教学指导：说明了解其关系及各接口的作用，后面进行一一讲解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71A246-CF48-4ECE-B8F6-0E2B5AE9DC29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简单介绍，以了解为主，稍后结合案例理解如何运用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DFA641-F09D-434C-B669-3E31B007F21D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6760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简单介绍，以了解为主，稍后结合案例理解如何运用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DFA641-F09D-434C-B669-3E31B007F21D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7452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简单介绍，以了解为主，稍后结合案例理解如何运用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DFA641-F09D-434C-B669-3E31B007F21D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5204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简单介绍，以了解为主，稍后结合案例理解如何运用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DFA641-F09D-434C-B669-3E31B007F21D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5479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077C42-0C16-45D4-A870-65BE21222DA0}" type="slidenum">
              <a:rPr lang="zh-CN" altLang="en-US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讲解</a:t>
            </a:r>
            <a:r>
              <a:rPr lang="en-US" altLang="zh-CN" dirty="0"/>
              <a:t>Servlet</a:t>
            </a:r>
            <a:r>
              <a:rPr lang="zh-CN" altLang="en-US" dirty="0"/>
              <a:t>的应用步骤后，结合前面介绍的</a:t>
            </a:r>
            <a:r>
              <a:rPr lang="en-US" altLang="zh-CN" dirty="0"/>
              <a:t>API</a:t>
            </a:r>
            <a:r>
              <a:rPr lang="zh-CN" altLang="en-US" dirty="0"/>
              <a:t>，技术顾问现场创建一个简单的</a:t>
            </a:r>
            <a:r>
              <a:rPr lang="en-US" altLang="zh-CN" dirty="0"/>
              <a:t>Servlet</a:t>
            </a:r>
            <a:r>
              <a:rPr lang="zh-CN" altLang="en-US" dirty="0"/>
              <a:t>，进行访问。</a:t>
            </a:r>
            <a:endParaRPr lang="en-US" altLang="zh-CN" dirty="0"/>
          </a:p>
          <a:p>
            <a:r>
              <a:rPr lang="zh-CN" altLang="en-US" dirty="0"/>
              <a:t>在演示中强调创建时给的</a:t>
            </a:r>
            <a:r>
              <a:rPr lang="en-US" altLang="zh-CN" dirty="0"/>
              <a:t>Mapping URL</a:t>
            </a:r>
            <a:r>
              <a:rPr lang="zh-CN" altLang="en-US" dirty="0"/>
              <a:t>、</a:t>
            </a:r>
            <a:r>
              <a:rPr lang="en-US" altLang="zh-CN" dirty="0"/>
              <a:t>web.xml</a:t>
            </a:r>
            <a:r>
              <a:rPr lang="zh-CN" altLang="en-US" dirty="0"/>
              <a:t>中</a:t>
            </a:r>
            <a:r>
              <a:rPr lang="en-US" altLang="zh-CN" dirty="0" err="1"/>
              <a:t>url</a:t>
            </a:r>
            <a:r>
              <a:rPr lang="en-US" altLang="zh-CN" dirty="0"/>
              <a:t>-pattern</a:t>
            </a:r>
            <a:r>
              <a:rPr lang="zh-CN" altLang="en-US" dirty="0"/>
              <a:t>的</a:t>
            </a:r>
            <a:r>
              <a:rPr lang="en-US" altLang="zh-CN" dirty="0"/>
              <a:t>URL</a:t>
            </a:r>
            <a:r>
              <a:rPr lang="zh-CN" altLang="en-US" dirty="0"/>
              <a:t>，以及访问此</a:t>
            </a:r>
            <a:r>
              <a:rPr lang="en-US" altLang="zh-CN" dirty="0"/>
              <a:t>Servlet</a:t>
            </a:r>
            <a:r>
              <a:rPr lang="zh-CN" altLang="en-US" dirty="0"/>
              <a:t>时</a:t>
            </a:r>
            <a:r>
              <a:rPr lang="en-US" altLang="zh-CN" dirty="0"/>
              <a:t>URL</a:t>
            </a:r>
            <a:r>
              <a:rPr lang="zh-CN" altLang="en-US" dirty="0"/>
              <a:t>三者的关系。理顺访问思路后再扩展</a:t>
            </a:r>
            <a:r>
              <a:rPr lang="en-US" altLang="zh-CN" dirty="0"/>
              <a:t>Servlet</a:t>
            </a:r>
            <a:r>
              <a:rPr lang="zh-CN" altLang="en-US" dirty="0"/>
              <a:t>的多种</a:t>
            </a:r>
            <a:r>
              <a:rPr lang="en-US" altLang="zh-CN" dirty="0" err="1"/>
              <a:t>url</a:t>
            </a:r>
            <a:r>
              <a:rPr lang="en-US" altLang="zh-CN" dirty="0"/>
              <a:t>-pattern</a:t>
            </a:r>
            <a:r>
              <a:rPr lang="zh-CN" altLang="en-US" dirty="0"/>
              <a:t>配置方式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9ABCCB-1EE5-4E11-B770-F8716F1DA801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、之前贯穿案例中的控制页是用</a:t>
            </a:r>
            <a:r>
              <a:rPr lang="en-US" altLang="zh-CN" dirty="0"/>
              <a:t>JSP</a:t>
            </a:r>
            <a:r>
              <a:rPr lang="zh-CN" altLang="en-US" dirty="0"/>
              <a:t>实现的，现在换成</a:t>
            </a:r>
            <a:r>
              <a:rPr lang="en-US" altLang="zh-CN" dirty="0"/>
              <a:t>Servlet</a:t>
            </a:r>
            <a:r>
              <a:rPr lang="zh-CN" altLang="en-US" dirty="0"/>
              <a:t>来实现。</a:t>
            </a:r>
            <a:r>
              <a:rPr lang="zh-CN" altLang="en-US" baseline="0" dirty="0"/>
              <a:t>对比</a:t>
            </a:r>
            <a:r>
              <a:rPr lang="en-US" altLang="zh-CN" baseline="0" dirty="0"/>
              <a:t>JSP</a:t>
            </a:r>
            <a:r>
              <a:rPr lang="zh-CN" altLang="en-US" baseline="0" dirty="0"/>
              <a:t>和</a:t>
            </a:r>
            <a:r>
              <a:rPr lang="en-US" altLang="zh-CN" baseline="0" dirty="0"/>
              <a:t>Servlet</a:t>
            </a:r>
            <a:r>
              <a:rPr lang="zh-CN" altLang="en-US" baseline="0" dirty="0"/>
              <a:t>使用场合的区别。</a:t>
            </a:r>
            <a:endParaRPr lang="en-US" altLang="zh-CN" baseline="0" dirty="0"/>
          </a:p>
          <a:p>
            <a:r>
              <a:rPr lang="en-US" altLang="zh-CN" dirty="0"/>
              <a:t>2</a:t>
            </a:r>
            <a:r>
              <a:rPr lang="zh-CN" altLang="en-US" dirty="0"/>
              <a:t>、重点讲解此</a:t>
            </a:r>
            <a:r>
              <a:rPr lang="en-US" altLang="zh-CN" dirty="0"/>
              <a:t>Servlet</a:t>
            </a:r>
            <a:r>
              <a:rPr lang="zh-CN" altLang="en-US" dirty="0"/>
              <a:t>作为控制器架构图的流程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5874C-F8B0-44A5-8EF9-CD6CFDABC719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教学指导：接上一页的需求，此页主要讲解如何使用控制器，讲完思路后观看演示示例</a:t>
            </a:r>
            <a:r>
              <a:rPr lang="en-US" altLang="zh-CN"/>
              <a:t>,</a:t>
            </a:r>
            <a:r>
              <a:rPr lang="zh-CN" altLang="en-US"/>
              <a:t>重点说明</a:t>
            </a:r>
            <a:r>
              <a:rPr lang="en-US" altLang="zh-CN"/>
              <a:t>Servlet</a:t>
            </a:r>
            <a:r>
              <a:rPr lang="zh-CN" altLang="en-US"/>
              <a:t>的路径及与</a:t>
            </a:r>
            <a:r>
              <a:rPr lang="en-US" altLang="zh-CN"/>
              <a:t>JSP</a:t>
            </a:r>
            <a:r>
              <a:rPr lang="zh-CN" altLang="en-US"/>
              <a:t>路径的关系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B6C9A3-A804-427B-96BB-FF4545CCA266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E18F70-9361-478D-B60F-255BC0F711BA}" type="slidenum">
              <a:rPr lang="zh-CN" altLang="en-US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强调以上方法是由容器调用的。并特别说明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和</a:t>
            </a:r>
            <a:r>
              <a:rPr lang="en-US" altLang="zh-CN" dirty="0"/>
              <a:t>8</a:t>
            </a:r>
            <a:r>
              <a:rPr lang="zh-CN" altLang="en-US" dirty="0"/>
              <a:t>何时执行，执行多少次。</a:t>
            </a:r>
            <a:r>
              <a:rPr lang="en-US" altLang="zh-CN" dirty="0"/>
              <a:t>5</a:t>
            </a:r>
            <a:r>
              <a:rPr lang="zh-CN" altLang="en-US" dirty="0"/>
              <a:t>何时执行，执行多少次。</a:t>
            </a:r>
            <a:endParaRPr lang="en-US" altLang="zh-CN" dirty="0"/>
          </a:p>
          <a:p>
            <a:pPr eaLnBrk="1" hangingPunct="1"/>
            <a:r>
              <a:rPr lang="zh-CN" altLang="en-US" dirty="0"/>
              <a:t>解释完</a:t>
            </a:r>
            <a:r>
              <a:rPr lang="en-US" altLang="zh-CN" dirty="0"/>
              <a:t>Servlet</a:t>
            </a:r>
            <a:r>
              <a:rPr lang="zh-CN" altLang="en-US" dirty="0"/>
              <a:t>的生命周期后，观看演示示例。</a:t>
            </a:r>
            <a:endParaRPr lang="en-US" altLang="zh-CN" dirty="0"/>
          </a:p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：第一次提交请求后观看执行以上哪此方法</a:t>
            </a:r>
            <a:endParaRPr lang="en-US" altLang="zh-CN" dirty="0"/>
          </a:p>
          <a:p>
            <a:pPr eaLnBrk="1" hangingPunct="1"/>
            <a:r>
              <a:rPr lang="en-US" altLang="zh-CN" dirty="0"/>
              <a:t>2</a:t>
            </a:r>
            <a:r>
              <a:rPr lang="zh-CN" altLang="en-US" dirty="0"/>
              <a:t>：多次提交请求后观看执行以上哪此方法</a:t>
            </a:r>
            <a:endParaRPr lang="en-US" altLang="zh-CN" dirty="0"/>
          </a:p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：停止</a:t>
            </a:r>
            <a:r>
              <a:rPr lang="en-US" altLang="zh-CN" dirty="0"/>
              <a:t>Tomcat</a:t>
            </a:r>
            <a:r>
              <a:rPr lang="zh-CN" altLang="en-US" dirty="0"/>
              <a:t>服务后观看执行以上哪此方法。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812E7C-A7D3-4919-9D2C-B7422DB184D7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教学指导：之前可以通过</a:t>
            </a:r>
            <a:r>
              <a:rPr lang="en-US" altLang="zh-CN" dirty="0" err="1"/>
              <a:t>doPost</a:t>
            </a:r>
            <a:r>
              <a:rPr lang="en-US" altLang="zh-CN" dirty="0"/>
              <a:t>()</a:t>
            </a:r>
            <a:r>
              <a:rPr lang="zh-CN" altLang="en-US" dirty="0"/>
              <a:t>或</a:t>
            </a:r>
            <a:r>
              <a:rPr lang="en-US" altLang="zh-CN" dirty="0" err="1"/>
              <a:t>doGet</a:t>
            </a:r>
            <a:r>
              <a:rPr lang="en-US" altLang="zh-CN" dirty="0"/>
              <a:t>()</a:t>
            </a:r>
            <a:r>
              <a:rPr lang="zh-CN" altLang="en-US" dirty="0"/>
              <a:t>获取表单提交的数据，我们也可以预先对</a:t>
            </a:r>
            <a:r>
              <a:rPr lang="en-US" altLang="zh-CN" dirty="0" err="1"/>
              <a:t>Servelt</a:t>
            </a:r>
            <a:r>
              <a:rPr lang="zh-CN" altLang="en-US" dirty="0"/>
              <a:t>进行初始化设置，进行过渡本知识点。</a:t>
            </a:r>
            <a:endParaRPr lang="en-US" altLang="zh-CN" dirty="0"/>
          </a:p>
          <a:p>
            <a:r>
              <a:rPr lang="zh-CN" altLang="en-US" dirty="0"/>
              <a:t>并带学员回顾前面讲的</a:t>
            </a:r>
            <a:r>
              <a:rPr lang="en-US" altLang="zh-CN" dirty="0" err="1"/>
              <a:t>ServeltConfig</a:t>
            </a:r>
            <a:r>
              <a:rPr lang="zh-CN" altLang="en-US" dirty="0"/>
              <a:t>接口的作用以及是通过实现的</a:t>
            </a:r>
            <a:r>
              <a:rPr lang="en-US" altLang="zh-CN" dirty="0" err="1"/>
              <a:t>getInitParameter</a:t>
            </a:r>
            <a:r>
              <a:rPr lang="en-US" altLang="zh-CN" dirty="0"/>
              <a:t>(String name)</a:t>
            </a:r>
            <a:r>
              <a:rPr lang="zh-CN" altLang="en-US" dirty="0"/>
              <a:t>方法来获取初始化参数</a:t>
            </a:r>
            <a:endParaRPr lang="en-US" altLang="zh-CN" dirty="0"/>
          </a:p>
          <a:p>
            <a:r>
              <a:rPr lang="zh-CN" altLang="en-US" dirty="0"/>
              <a:t>最后补充说明</a:t>
            </a:r>
            <a:r>
              <a:rPr lang="en-US" altLang="zh-CN" dirty="0" err="1"/>
              <a:t>init-param</a:t>
            </a:r>
            <a:r>
              <a:rPr lang="zh-CN" altLang="en-US" dirty="0"/>
              <a:t>元素可配置多个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39B3F5-E0BB-4C8C-B97E-5CBA119C2119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C5B1A-5D9C-46E1-B345-70DBEC887552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教学指导：对比讲解</a:t>
            </a:r>
            <a:r>
              <a:rPr lang="en-US" altLang="zh-CN"/>
              <a:t>Servlet</a:t>
            </a:r>
            <a:r>
              <a:rPr lang="zh-CN" altLang="en-US"/>
              <a:t>上下文参数与初始化参数有何区别。</a:t>
            </a:r>
            <a:r>
              <a:rPr lang="en-US" altLang="zh-CN"/>
              <a:t>1</a:t>
            </a:r>
            <a:r>
              <a:rPr lang="zh-CN" altLang="en-US"/>
              <a:t>：范围。</a:t>
            </a:r>
            <a:r>
              <a:rPr lang="en-US" altLang="zh-CN"/>
              <a:t>2</a:t>
            </a:r>
            <a:r>
              <a:rPr lang="zh-CN" altLang="en-US"/>
              <a:t>：配置。</a:t>
            </a:r>
            <a:r>
              <a:rPr lang="en-US" altLang="zh-CN"/>
              <a:t>3</a:t>
            </a:r>
            <a:r>
              <a:rPr lang="zh-CN" altLang="en-US"/>
              <a:t>：用途。可从这三方面说明。</a:t>
            </a:r>
            <a:endParaRPr lang="en-US" altLang="zh-CN"/>
          </a:p>
          <a:p>
            <a:r>
              <a:rPr lang="en-US" altLang="zh-CN"/>
              <a:t>     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A54691-BB74-4332-8387-C9CB22D24B07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0C5934-2BE3-4B30-A8CA-E7C0945E7936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教学指导；</a:t>
            </a:r>
            <a:endParaRPr lang="en-US" altLang="zh-CN"/>
          </a:p>
          <a:p>
            <a:r>
              <a:rPr lang="zh-CN" altLang="en-US"/>
              <a:t>总结部分</a:t>
            </a:r>
            <a:r>
              <a:rPr lang="zh-CN" altLang="zh-CN"/>
              <a:t>主要达到以下几个目的：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zh-CN" b="1"/>
              <a:t>回顾内容</a:t>
            </a:r>
            <a:r>
              <a:rPr lang="zh-CN" altLang="en-US" b="1"/>
              <a:t>。</a:t>
            </a:r>
            <a:r>
              <a:rPr lang="zh-CN" altLang="en-US">
                <a:solidFill>
                  <a:srgbClr val="C00000"/>
                </a:solidFill>
              </a:rPr>
              <a:t>注意与</a:t>
            </a:r>
            <a:r>
              <a:rPr lang="zh-CN" altLang="zh-CN">
                <a:solidFill>
                  <a:srgbClr val="C00000"/>
                </a:solidFill>
              </a:rPr>
              <a:t>与</a:t>
            </a:r>
            <a:r>
              <a:rPr lang="zh-CN" altLang="en-US">
                <a:solidFill>
                  <a:srgbClr val="C00000"/>
                </a:solidFill>
              </a:rPr>
              <a:t>本章任务和目标</a:t>
            </a:r>
            <a:r>
              <a:rPr lang="zh-CN" altLang="zh-CN">
                <a:solidFill>
                  <a:srgbClr val="C00000"/>
                </a:solidFill>
              </a:rPr>
              <a:t>不一样。</a:t>
            </a:r>
            <a:r>
              <a:rPr lang="zh-CN" altLang="en-US">
                <a:solidFill>
                  <a:srgbClr val="C00000"/>
                </a:solidFill>
              </a:rPr>
              <a:t>本章任务和目标是</a:t>
            </a:r>
            <a:r>
              <a:rPr lang="zh-CN" altLang="zh-CN"/>
              <a:t>是强调</a:t>
            </a:r>
            <a:r>
              <a:rPr lang="zh-CN" altLang="en-US"/>
              <a:t>内容概貌，学到技术，告知要学习什么；总结时，</a:t>
            </a:r>
            <a:r>
              <a:rPr lang="zh-CN" altLang="zh-CN"/>
              <a:t>要格外强调观点，把每一</a:t>
            </a:r>
            <a:r>
              <a:rPr lang="zh-CN" altLang="en-US"/>
              <a:t>个知识点</a:t>
            </a:r>
            <a:r>
              <a:rPr lang="zh-CN" altLang="zh-CN"/>
              <a:t>的观点</a:t>
            </a:r>
            <a:r>
              <a:rPr lang="zh-CN" altLang="en-US"/>
              <a:t>结论</a:t>
            </a:r>
            <a:r>
              <a:rPr lang="zh-CN" altLang="zh-CN"/>
              <a:t>都尽量突出出来。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 b="1"/>
              <a:t>2</a:t>
            </a:r>
            <a:r>
              <a:rPr lang="zh-CN" altLang="en-US" b="1"/>
              <a:t>、</a:t>
            </a:r>
            <a:r>
              <a:rPr lang="zh-CN" altLang="zh-CN" b="1"/>
              <a:t>整理逻辑</a:t>
            </a:r>
            <a:r>
              <a:rPr lang="zh-CN" altLang="en-US" b="1"/>
              <a:t>。</a:t>
            </a:r>
            <a:r>
              <a:rPr lang="zh-CN" altLang="zh-CN"/>
              <a:t>还应该把观点之间的逻辑联系梳理出来</a:t>
            </a:r>
            <a:r>
              <a:rPr lang="zh-CN" altLang="en-US"/>
              <a:t>。</a:t>
            </a:r>
            <a:r>
              <a:rPr lang="zh-CN" altLang="zh-CN"/>
              <a:t>从而使</a:t>
            </a:r>
            <a:r>
              <a:rPr lang="zh-CN" altLang="en-US"/>
              <a:t>知识</a:t>
            </a:r>
            <a:r>
              <a:rPr lang="zh-CN" altLang="zh-CN"/>
              <a:t>系统化、逻辑化。要帮助</a:t>
            </a:r>
            <a:r>
              <a:rPr lang="zh-CN" altLang="en-US"/>
              <a:t>学员</a:t>
            </a:r>
            <a:r>
              <a:rPr lang="zh-CN" altLang="zh-CN"/>
              <a:t>整清逻辑是总结的一大任务</a:t>
            </a:r>
            <a:r>
              <a:rPr lang="zh-CN" altLang="en-US"/>
              <a:t>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A72B25-A360-4627-8E68-D154C0224101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教学指导；</a:t>
            </a:r>
            <a:endParaRPr lang="en-US" altLang="zh-CN"/>
          </a:p>
          <a:p>
            <a:r>
              <a:rPr lang="zh-CN" altLang="en-US"/>
              <a:t>总结部分</a:t>
            </a:r>
            <a:r>
              <a:rPr lang="zh-CN" altLang="zh-CN"/>
              <a:t>主要达到以下几个目的：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zh-CN" b="1"/>
              <a:t>回顾内容</a:t>
            </a:r>
            <a:r>
              <a:rPr lang="zh-CN" altLang="en-US" b="1"/>
              <a:t>。</a:t>
            </a:r>
            <a:r>
              <a:rPr lang="zh-CN" altLang="en-US">
                <a:solidFill>
                  <a:srgbClr val="C00000"/>
                </a:solidFill>
              </a:rPr>
              <a:t>注意与</a:t>
            </a:r>
            <a:r>
              <a:rPr lang="zh-CN" altLang="zh-CN">
                <a:solidFill>
                  <a:srgbClr val="C00000"/>
                </a:solidFill>
              </a:rPr>
              <a:t>与</a:t>
            </a:r>
            <a:r>
              <a:rPr lang="zh-CN" altLang="en-US">
                <a:solidFill>
                  <a:srgbClr val="C00000"/>
                </a:solidFill>
              </a:rPr>
              <a:t>本章任务和目标</a:t>
            </a:r>
            <a:r>
              <a:rPr lang="zh-CN" altLang="zh-CN">
                <a:solidFill>
                  <a:srgbClr val="C00000"/>
                </a:solidFill>
              </a:rPr>
              <a:t>不一样。</a:t>
            </a:r>
            <a:r>
              <a:rPr lang="zh-CN" altLang="en-US">
                <a:solidFill>
                  <a:srgbClr val="C00000"/>
                </a:solidFill>
              </a:rPr>
              <a:t>本章任务和目标是</a:t>
            </a:r>
            <a:r>
              <a:rPr lang="zh-CN" altLang="zh-CN"/>
              <a:t>是强调</a:t>
            </a:r>
            <a:r>
              <a:rPr lang="zh-CN" altLang="en-US"/>
              <a:t>内容概貌，学到技术，告知要学习什么；总结时，</a:t>
            </a:r>
            <a:r>
              <a:rPr lang="zh-CN" altLang="zh-CN"/>
              <a:t>要格外强调观点，把每一</a:t>
            </a:r>
            <a:r>
              <a:rPr lang="zh-CN" altLang="en-US"/>
              <a:t>个知识点</a:t>
            </a:r>
            <a:r>
              <a:rPr lang="zh-CN" altLang="zh-CN"/>
              <a:t>的观点</a:t>
            </a:r>
            <a:r>
              <a:rPr lang="zh-CN" altLang="en-US"/>
              <a:t>结论</a:t>
            </a:r>
            <a:r>
              <a:rPr lang="zh-CN" altLang="zh-CN"/>
              <a:t>都尽量突出出来。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 b="1"/>
              <a:t>2</a:t>
            </a:r>
            <a:r>
              <a:rPr lang="zh-CN" altLang="en-US" b="1"/>
              <a:t>、</a:t>
            </a:r>
            <a:r>
              <a:rPr lang="zh-CN" altLang="zh-CN" b="1"/>
              <a:t>整理逻辑</a:t>
            </a:r>
            <a:r>
              <a:rPr lang="zh-CN" altLang="en-US" b="1"/>
              <a:t>。</a:t>
            </a:r>
            <a:r>
              <a:rPr lang="zh-CN" altLang="zh-CN"/>
              <a:t>还应该把观点之间的逻辑联系梳理出来</a:t>
            </a:r>
            <a:r>
              <a:rPr lang="zh-CN" altLang="en-US"/>
              <a:t>。</a:t>
            </a:r>
            <a:r>
              <a:rPr lang="zh-CN" altLang="zh-CN"/>
              <a:t>从而使</a:t>
            </a:r>
            <a:r>
              <a:rPr lang="zh-CN" altLang="en-US"/>
              <a:t>知识</a:t>
            </a:r>
            <a:r>
              <a:rPr lang="zh-CN" altLang="zh-CN"/>
              <a:t>系统化、逻辑化。要帮助</a:t>
            </a:r>
            <a:r>
              <a:rPr lang="zh-CN" altLang="en-US"/>
              <a:t>学员</a:t>
            </a:r>
            <a:r>
              <a:rPr lang="zh-CN" altLang="zh-CN"/>
              <a:t>整清逻辑是总结的一大任务</a:t>
            </a:r>
            <a:r>
              <a:rPr lang="zh-CN" altLang="en-US"/>
              <a:t>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A72B25-A360-4627-8E68-D154C0224101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C44BE8-97BF-47A8-BB7F-1E51E09B2B04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9C5123-9070-43B8-810D-53E4A1BD0B8D}" type="slidenum">
              <a:rPr lang="zh-CN" altLang="en-US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教学指导：强调是个</a:t>
            </a:r>
            <a:r>
              <a:rPr lang="en-US" altLang="zh-CN" b="1" dirty="0"/>
              <a:t>Java</a:t>
            </a:r>
            <a:r>
              <a:rPr lang="zh-CN" altLang="en-US" b="1" dirty="0"/>
              <a:t>程序，运行于服务器端、运行时需要</a:t>
            </a:r>
            <a:r>
              <a:rPr lang="en-US" altLang="zh-CN" b="1" dirty="0"/>
              <a:t>Servlet</a:t>
            </a:r>
            <a:r>
              <a:rPr lang="zh-CN" altLang="en-US" b="1" dirty="0"/>
              <a:t>容器支持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79BBFD-368D-4EA3-83CC-8DD3BEFFB1B1}" type="slidenum">
              <a:rPr lang="zh-CN" altLang="en-US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教学指导：先回忆第一章</a:t>
            </a:r>
            <a:r>
              <a:rPr lang="en-US" altLang="zh-CN" dirty="0"/>
              <a:t>JSP </a:t>
            </a:r>
            <a:r>
              <a:rPr lang="zh-CN" altLang="en-US" dirty="0"/>
              <a:t>执行过程，然后说明</a:t>
            </a:r>
            <a:r>
              <a:rPr lang="en-US" altLang="zh-CN" dirty="0"/>
              <a:t>JSP</a:t>
            </a:r>
            <a:r>
              <a:rPr lang="zh-CN" altLang="en-US" dirty="0"/>
              <a:t>被翻译成</a:t>
            </a:r>
            <a:r>
              <a:rPr lang="en-US" altLang="zh-CN" dirty="0"/>
              <a:t>.JAVA</a:t>
            </a:r>
            <a:r>
              <a:rPr lang="zh-CN" altLang="en-US" dirty="0"/>
              <a:t>，这个</a:t>
            </a:r>
            <a:r>
              <a:rPr lang="en-US" altLang="zh-CN" dirty="0"/>
              <a:t>.JAVA</a:t>
            </a:r>
            <a:r>
              <a:rPr lang="zh-CN" altLang="en-US" dirty="0"/>
              <a:t>到底是什么样子呢？打开环境，新建一个</a:t>
            </a:r>
            <a:r>
              <a:rPr lang="en-US" altLang="zh-CN" dirty="0"/>
              <a:t>JSP,</a:t>
            </a:r>
            <a:r>
              <a:rPr lang="zh-CN" altLang="en-US" dirty="0"/>
              <a:t>运行后，再观看此</a:t>
            </a:r>
            <a:r>
              <a:rPr lang="en-US" altLang="zh-CN" dirty="0"/>
              <a:t>.java</a:t>
            </a:r>
            <a:r>
              <a:rPr lang="zh-CN" altLang="en-US" dirty="0"/>
              <a:t>文件上，如</a:t>
            </a:r>
            <a:r>
              <a:rPr lang="en-US" altLang="zh-CN" dirty="0" err="1"/>
              <a:t>Test.jsp</a:t>
            </a:r>
            <a:r>
              <a:rPr lang="zh-CN" altLang="en-US" dirty="0"/>
              <a:t>在运行时首先解析成一个</a:t>
            </a:r>
            <a:r>
              <a:rPr lang="en-US" altLang="zh-CN" dirty="0"/>
              <a:t>Java</a:t>
            </a:r>
            <a:r>
              <a:rPr lang="zh-CN" altLang="en-US" dirty="0"/>
              <a:t>类</a:t>
            </a:r>
            <a:r>
              <a:rPr lang="en-US" altLang="zh-CN" dirty="0"/>
              <a:t>Test_jsp.java</a:t>
            </a:r>
            <a:r>
              <a:rPr lang="zh-CN" altLang="en-US" dirty="0"/>
              <a:t>，而这个</a:t>
            </a:r>
            <a:r>
              <a:rPr lang="en-US" altLang="zh-CN" dirty="0"/>
              <a:t>Test_jsp.java</a:t>
            </a:r>
            <a:r>
              <a:rPr lang="zh-CN" altLang="en-US" dirty="0"/>
              <a:t>继承于</a:t>
            </a:r>
            <a:r>
              <a:rPr lang="en-US" altLang="zh-CN" dirty="0" err="1"/>
              <a:t>org.apache.jasper.runtime.HttpJspBase</a:t>
            </a:r>
            <a:r>
              <a:rPr lang="zh-CN" altLang="en-US" dirty="0"/>
              <a:t>类，而</a:t>
            </a:r>
            <a:r>
              <a:rPr lang="en-US" altLang="zh-CN" dirty="0" err="1"/>
              <a:t>HttpJspBase</a:t>
            </a:r>
            <a:r>
              <a:rPr lang="zh-CN" altLang="en-US" dirty="0"/>
              <a:t>又是继承自</a:t>
            </a:r>
            <a:r>
              <a:rPr lang="en-US" altLang="zh-CN" dirty="0" err="1"/>
              <a:t>HttpServlet</a:t>
            </a:r>
            <a:r>
              <a:rPr lang="zh-CN" altLang="en-US" dirty="0"/>
              <a:t>的类，由此可以得出一个结论，就是</a:t>
            </a:r>
            <a:r>
              <a:rPr lang="en-US" altLang="zh-CN" dirty="0"/>
              <a:t>JSP</a:t>
            </a:r>
            <a:r>
              <a:rPr lang="zh-CN" altLang="en-US" dirty="0"/>
              <a:t>在运行时会被</a:t>
            </a:r>
            <a:r>
              <a:rPr lang="en-US" altLang="zh-CN" dirty="0"/>
              <a:t>Web</a:t>
            </a:r>
            <a:r>
              <a:rPr lang="zh-CN" altLang="en-US" dirty="0"/>
              <a:t>容器翻译为一个</a:t>
            </a:r>
            <a:r>
              <a:rPr lang="en-US" altLang="zh-CN" dirty="0"/>
              <a:t>Servlet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A36E67-BF07-4846-AC3B-17FE893589B5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2E5D44-946B-4CD9-9AF2-B0750EDC88EB}" type="slidenum">
              <a:rPr lang="zh-CN" altLang="en-US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教学指导：</a:t>
            </a:r>
            <a:endParaRPr lang="en-US" altLang="zh-CN" dirty="0"/>
          </a:p>
          <a:p>
            <a:pPr eaLnBrk="1" hangingPunct="1"/>
            <a:r>
              <a:rPr lang="zh-CN" altLang="en-US" dirty="0"/>
              <a:t>简单展示一个</a:t>
            </a:r>
            <a:r>
              <a:rPr lang="en-US" altLang="zh-CN" dirty="0"/>
              <a:t>Servlet</a:t>
            </a:r>
            <a:r>
              <a:rPr lang="zh-CN" altLang="en-US" dirty="0"/>
              <a:t>类的基本构成，引出对</a:t>
            </a:r>
            <a:r>
              <a:rPr lang="en-US" altLang="zh-CN" dirty="0"/>
              <a:t>Servlet API</a:t>
            </a:r>
            <a:r>
              <a:rPr lang="zh-CN" altLang="en-US" dirty="0"/>
              <a:t>的介绍，</a:t>
            </a:r>
            <a:endParaRPr lang="en-US" altLang="zh-CN" dirty="0"/>
          </a:p>
          <a:p>
            <a:pPr eaLnBrk="1" hangingPunct="1"/>
            <a:r>
              <a:rPr lang="zh-CN" altLang="en-US" dirty="0"/>
              <a:t>这里不必详细解释</a:t>
            </a:r>
            <a:r>
              <a:rPr lang="en-US" altLang="zh-CN" dirty="0"/>
              <a:t>Servlet</a:t>
            </a:r>
            <a:r>
              <a:rPr lang="zh-CN" altLang="en-US" dirty="0"/>
              <a:t>的语法，介绍完</a:t>
            </a:r>
            <a:r>
              <a:rPr lang="en-US" altLang="zh-CN" dirty="0"/>
              <a:t>API</a:t>
            </a:r>
            <a:r>
              <a:rPr lang="zh-CN" altLang="en-US" dirty="0"/>
              <a:t>后的示例中再详细讲解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教学指导：说明了解其关系及各接口和类的作用，后面进行一一讲解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B117D8-D22F-454E-B660-AE60807D162D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简单介绍，以了解为主，稍后结合案例理解如何运用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34FD85-E0A0-42DD-8CD3-4A0798DDCCF4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s2--面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16"/>
          <p:cNvGrpSpPr>
            <a:grpSpLocks/>
          </p:cNvGrpSpPr>
          <p:nvPr userDrawn="1"/>
        </p:nvGrpSpPr>
        <p:grpSpPr bwMode="auto">
          <a:xfrm>
            <a:off x="6365875" y="5786438"/>
            <a:ext cx="2492375" cy="682625"/>
            <a:chOff x="6365905" y="5786454"/>
            <a:chExt cx="2492375" cy="682625"/>
          </a:xfrm>
        </p:grpSpPr>
        <p:sp>
          <p:nvSpPr>
            <p:cNvPr id="6" name="圆角矩形 5"/>
            <p:cNvSpPr/>
            <p:nvPr userDrawn="1"/>
          </p:nvSpPr>
          <p:spPr bwMode="auto">
            <a:xfrm>
              <a:off x="6429388" y="5857892"/>
              <a:ext cx="642942" cy="142876"/>
            </a:xfrm>
            <a:prstGeom prst="roundRect">
              <a:avLst/>
            </a:prstGeom>
            <a:solidFill>
              <a:srgbClr val="0E9CDE"/>
            </a:solidFill>
            <a:ln cmpd="sng">
              <a:noFill/>
              <a:headEnd type="none"/>
              <a:tailEnd type="triangle"/>
            </a:ln>
            <a:effectLst/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6365905" y="5786454"/>
              <a:ext cx="2492375" cy="6826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lnSpc>
                  <a:spcPts val="1600"/>
                </a:lnSpc>
                <a:defRPr/>
              </a:pPr>
              <a:r>
                <a:rPr lang="en-US" altLang="zh-CN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ACCP8.0</a:t>
              </a:r>
            </a:p>
            <a:p>
              <a:pPr>
                <a:lnSpc>
                  <a:spcPts val="1500"/>
                </a:lnSpc>
                <a:defRPr/>
              </a:pPr>
              <a:r>
                <a:rPr lang="zh-CN" altLang="en-US" sz="1000" b="1" dirty="0">
                  <a:latin typeface="微软雅黑" pitchFamily="34" charset="-122"/>
                  <a:ea typeface="微软雅黑" pitchFamily="34" charset="-122"/>
                </a:rPr>
                <a:t>职业教育研究院</a:t>
              </a:r>
              <a:endParaRPr lang="en-US" altLang="zh-CN" sz="1000" b="1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ts val="1500"/>
                </a:lnSpc>
                <a:defRPr/>
              </a:pPr>
              <a:r>
                <a:rPr lang="zh-CN" altLang="en-US" sz="1000" b="1" dirty="0">
                  <a:latin typeface="微软雅黑" pitchFamily="34" charset="-122"/>
                  <a:ea typeface="微软雅黑" pitchFamily="34" charset="-122"/>
                </a:rPr>
                <a:t>北京阿博泰克北大青鸟信息技术有限公司</a:t>
              </a:r>
            </a:p>
          </p:txBody>
        </p:sp>
      </p:grpSp>
      <p:pic>
        <p:nvPicPr>
          <p:cNvPr id="8" name="图片 13" descr="彩色1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14313"/>
            <a:ext cx="18335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13"/>
          <p:cNvGrpSpPr>
            <a:grpSpLocks/>
          </p:cNvGrpSpPr>
          <p:nvPr userDrawn="1"/>
        </p:nvGrpSpPr>
        <p:grpSpPr bwMode="auto">
          <a:xfrm>
            <a:off x="7715250" y="1751013"/>
            <a:ext cx="576263" cy="677862"/>
            <a:chOff x="7786710" y="1500174"/>
            <a:chExt cx="576891" cy="677108"/>
          </a:xfrm>
        </p:grpSpPr>
        <p:sp>
          <p:nvSpPr>
            <p:cNvPr id="10" name="圆角矩形 9"/>
            <p:cNvSpPr/>
            <p:nvPr/>
          </p:nvSpPr>
          <p:spPr>
            <a:xfrm>
              <a:off x="7858226" y="1642890"/>
              <a:ext cx="429092" cy="42814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1" name="组合 14"/>
            <p:cNvGrpSpPr>
              <a:grpSpLocks/>
            </p:cNvGrpSpPr>
            <p:nvPr/>
          </p:nvGrpSpPr>
          <p:grpSpPr bwMode="auto">
            <a:xfrm>
              <a:off x="7786710" y="1500174"/>
              <a:ext cx="576891" cy="677108"/>
              <a:chOff x="7572396" y="1500174"/>
              <a:chExt cx="576891" cy="677108"/>
            </a:xfrm>
          </p:grpSpPr>
          <p:sp>
            <p:nvSpPr>
              <p:cNvPr id="12" name="矩形 16"/>
              <p:cNvSpPr>
                <a:spLocks noChangeArrowheads="1"/>
              </p:cNvSpPr>
              <p:nvPr/>
            </p:nvSpPr>
            <p:spPr bwMode="auto">
              <a:xfrm>
                <a:off x="7572396" y="1500174"/>
                <a:ext cx="429092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38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s</a:t>
                </a:r>
                <a:endParaRPr lang="zh-CN" altLang="en-US" sz="3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矩形 17"/>
              <p:cNvSpPr>
                <a:spLocks noChangeArrowheads="1"/>
              </p:cNvSpPr>
              <p:nvPr/>
            </p:nvSpPr>
            <p:spPr bwMode="auto">
              <a:xfrm>
                <a:off x="7786943" y="1774506"/>
                <a:ext cx="362344" cy="3678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85800" y="2105028"/>
            <a:ext cx="7772400" cy="1470025"/>
          </a:xfrm>
          <a:noFill/>
        </p:spPr>
        <p:txBody>
          <a:bodyPr>
            <a:normAutofit/>
          </a:bodyPr>
          <a:lstStyle>
            <a:lvl1pPr algn="ctr">
              <a:defRPr sz="4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714348" y="3605226"/>
            <a:ext cx="7786742" cy="1752600"/>
          </a:xfrm>
        </p:spPr>
        <p:txBody>
          <a:bodyPr/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0733FA-00EA-43FA-8E06-DBF7D149F64C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24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1F8A1-3B39-4D11-8F98-026D8853AB34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0389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07213" y="80963"/>
            <a:ext cx="2057400" cy="64436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35013" y="80963"/>
            <a:ext cx="6019800" cy="64436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BB748E-5337-4B2D-9C13-2FF423DE5CF2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3125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24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5" y="285728"/>
            <a:ext cx="4606927" cy="523220"/>
          </a:xfrm>
          <a:solidFill>
            <a:schemeClr val="bg1"/>
          </a:solidFill>
        </p:spPr>
        <p:txBody>
          <a:bodyPr>
            <a:spAutoFit/>
          </a:bodyPr>
          <a:lstStyle>
            <a:lvl1pPr>
              <a:defRPr sz="2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645398" cy="5143536"/>
          </a:xfrm>
        </p:spPr>
        <p:txBody>
          <a:bodyPr/>
          <a:lstStyle>
            <a:lvl1pPr>
              <a:buSzPct val="100000"/>
              <a:buFont typeface="Wingdings" pitchFamily="2" charset="2"/>
              <a:buChar char="n"/>
              <a:defRPr b="1">
                <a:latin typeface="+mn-lt"/>
              </a:defRPr>
            </a:lvl1pPr>
            <a:lvl2pPr>
              <a:buSzPct val="100000"/>
              <a:buFont typeface="Wingdings" pitchFamily="2" charset="2"/>
              <a:buChar char="u"/>
              <a:defRPr b="1">
                <a:latin typeface="+mn-lt"/>
              </a:defRPr>
            </a:lvl2pPr>
            <a:lvl3pPr>
              <a:buClr>
                <a:srgbClr val="0E9CDE"/>
              </a:buClr>
              <a:buSzPct val="85000"/>
              <a:buFont typeface="Wingdings" pitchFamily="2" charset="2"/>
              <a:buChar char="Ø"/>
              <a:defRPr b="1">
                <a:latin typeface="+mn-lt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  <p:pic>
        <p:nvPicPr>
          <p:cNvPr id="5" name="Picture 2" descr="\\prdsoftlab\Softlab\033\小标-0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0144" y="6442139"/>
            <a:ext cx="871531" cy="348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771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8756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28756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86C07F-23A8-46AF-8002-A4A0F18B5863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63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97425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E62D2-9733-40EE-8B06-F6DAB2564784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174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9AE29-F8A2-4EA3-9BC0-CC4128439EBE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8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D0849-7F4F-4C0D-822D-65E1F9D5E2CE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2688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730EF-7521-4428-8E4C-14FABF987132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74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460E7-AB30-4751-B6F9-166D06863B8B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56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8D275-A9A3-40F3-ABCD-D133A8D44F95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02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569913"/>
            <a:ext cx="9144000" cy="1587"/>
          </a:xfrm>
          <a:prstGeom prst="line">
            <a:avLst/>
          </a:prstGeom>
          <a:ln w="28575">
            <a:solidFill>
              <a:srgbClr val="0E9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214438"/>
            <a:ext cx="7931150" cy="531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86250" y="295275"/>
            <a:ext cx="4678363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38963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fld id="{B0EEF5CC-CD02-4FFE-9604-D623FEC94703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5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zh-CN" altLang="en-US" sz="2800" b="1" dirty="0">
          <a:solidFill>
            <a:srgbClr val="121F55"/>
          </a:solidFill>
          <a:latin typeface="微软雅黑" pitchFamily="34" charset="-122"/>
          <a:ea typeface="微软雅黑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itchFamily="2" charset="2"/>
        <a:buChar char="n"/>
        <a:defRPr sz="26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itchFamily="2" charset="2"/>
        <a:buChar char="u"/>
        <a:defRPr sz="24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85000"/>
        <a:buFont typeface="Wingdings" pitchFamily="2" charset="2"/>
        <a:buChar char="Ø"/>
        <a:defRPr sz="20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Ø"/>
        <a:defRPr sz="2000" b="1">
          <a:solidFill>
            <a:schemeClr val="tx1"/>
          </a:solidFill>
          <a:latin typeface="+mn-lt"/>
          <a:ea typeface="楷体_GB2312" pitchFamily="49" charset="-122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  <a:cs typeface="楷体_GB231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png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907704" y="2242498"/>
            <a:ext cx="5900192" cy="785812"/>
          </a:xfrm>
          <a:prstGeom prst="rect">
            <a:avLst/>
          </a:prstGeom>
        </p:spPr>
        <p:txBody>
          <a:bodyPr>
            <a:no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800" b="1" dirty="0">
                <a:solidFill>
                  <a:srgbClr val="121F5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21F55"/>
                </a:solidFill>
                <a:latin typeface="微软雅黑" pitchFamily="34" charset="-122"/>
                <a:ea typeface="微软雅黑" pitchFamily="34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21F55"/>
                </a:solidFill>
                <a:latin typeface="微软雅黑" pitchFamily="34" charset="-122"/>
                <a:ea typeface="微软雅黑" pitchFamily="34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21F55"/>
                </a:solidFill>
                <a:latin typeface="微软雅黑" pitchFamily="34" charset="-122"/>
                <a:ea typeface="微软雅黑" pitchFamily="34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21F55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黑体" pitchFamily="2" charset="-122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  <a:cs typeface="+mn-cs"/>
              </a:rPr>
              <a:t>第七章  </a:t>
            </a:r>
            <a:r>
              <a:rPr lang="en-US" altLang="zh-CN" sz="4400" dirty="0">
                <a:solidFill>
                  <a:schemeClr val="tx2">
                    <a:lumMod val="75000"/>
                  </a:schemeClr>
                </a:solidFill>
                <a:cs typeface="+mn-cs"/>
              </a:rPr>
              <a:t>Servlet</a:t>
            </a:r>
            <a:r>
              <a:rPr lang="zh-CN" altLang="en-US" sz="4400" dirty="0">
                <a:solidFill>
                  <a:schemeClr val="tx2">
                    <a:lumMod val="75000"/>
                  </a:schemeClr>
                </a:solidFill>
                <a:cs typeface="+mn-cs"/>
              </a:rPr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598421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1863" y="285750"/>
            <a:ext cx="2952750" cy="523875"/>
          </a:xfrm>
        </p:spPr>
        <p:txBody>
          <a:bodyPr/>
          <a:lstStyle/>
          <a:p>
            <a:pPr>
              <a:defRPr/>
            </a:pPr>
            <a:r>
              <a:rPr lang="en-US" altLang="zh-CN"/>
              <a:t>Servlet</a:t>
            </a:r>
            <a:r>
              <a:t>体系结构</a:t>
            </a:r>
            <a:endParaRPr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1444923" y="1717352"/>
            <a:ext cx="216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ea typeface="黑体" pitchFamily="49" charset="-122"/>
              </a:rPr>
              <a:t>接口</a:t>
            </a:r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3795613" y="4821212"/>
            <a:ext cx="1714500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err="1">
                <a:solidFill>
                  <a:schemeClr val="bg1"/>
                </a:solidFill>
                <a:latin typeface="Arial"/>
                <a:ea typeface="黑体"/>
              </a:rPr>
              <a:t>HttpServlet</a:t>
            </a:r>
            <a:endParaRPr lang="en-US" altLang="zh-CN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23558" name="Line 23"/>
          <p:cNvSpPr>
            <a:spLocks noChangeShapeType="1"/>
          </p:cNvSpPr>
          <p:nvPr/>
        </p:nvSpPr>
        <p:spPr bwMode="auto">
          <a:xfrm>
            <a:off x="641946" y="3086074"/>
            <a:ext cx="7962502" cy="2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35"/>
          <p:cNvSpPr>
            <a:spLocks noChangeArrowheads="1"/>
          </p:cNvSpPr>
          <p:nvPr/>
        </p:nvSpPr>
        <p:spPr bwMode="auto">
          <a:xfrm>
            <a:off x="3543201" y="3878237"/>
            <a:ext cx="2214562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err="1">
                <a:solidFill>
                  <a:schemeClr val="bg1"/>
                </a:solidFill>
                <a:latin typeface="Arial"/>
                <a:ea typeface="黑体"/>
              </a:rPr>
              <a:t>GenericServlet</a:t>
            </a:r>
            <a:endParaRPr lang="en-US" altLang="zh-CN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cxnSp>
        <p:nvCxnSpPr>
          <p:cNvPr id="40" name="AutoShape 38"/>
          <p:cNvCxnSpPr>
            <a:cxnSpLocks noChangeShapeType="1"/>
          </p:cNvCxnSpPr>
          <p:nvPr/>
        </p:nvCxnSpPr>
        <p:spPr bwMode="auto">
          <a:xfrm rot="5400000" flipH="1" flipV="1">
            <a:off x="4365525" y="4549750"/>
            <a:ext cx="500063" cy="1588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Oval 31"/>
          <p:cNvSpPr>
            <a:spLocks noChangeArrowheads="1"/>
          </p:cNvSpPr>
          <p:nvPr/>
        </p:nvSpPr>
        <p:spPr bwMode="auto">
          <a:xfrm>
            <a:off x="828576" y="1728762"/>
            <a:ext cx="503237" cy="43180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827584" y="3517552"/>
            <a:ext cx="2777926" cy="457208"/>
            <a:chOff x="642910" y="4351574"/>
            <a:chExt cx="2777962" cy="457200"/>
          </a:xfrm>
        </p:grpSpPr>
        <p:sp>
          <p:nvSpPr>
            <p:cNvPr id="23568" name="Text Box 9"/>
            <p:cNvSpPr txBox="1">
              <a:spLocks noChangeArrowheads="1"/>
            </p:cNvSpPr>
            <p:nvPr/>
          </p:nvSpPr>
          <p:spPr bwMode="auto">
            <a:xfrm>
              <a:off x="1260285" y="4351574"/>
              <a:ext cx="21605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 dirty="0">
                  <a:ea typeface="黑体" pitchFamily="49" charset="-122"/>
                </a:rPr>
                <a:t>抽象类</a:t>
              </a:r>
            </a:p>
          </p:txBody>
        </p:sp>
        <p:sp>
          <p:nvSpPr>
            <p:cNvPr id="47" name="Oval 31"/>
            <p:cNvSpPr>
              <a:spLocks noChangeArrowheads="1"/>
            </p:cNvSpPr>
            <p:nvPr/>
          </p:nvSpPr>
          <p:spPr bwMode="auto">
            <a:xfrm>
              <a:off x="642910" y="4375154"/>
              <a:ext cx="503243" cy="431793"/>
            </a:xfrm>
            <a:prstGeom prst="ellipse">
              <a:avLst/>
            </a:prstGeom>
            <a:solidFill>
              <a:srgbClr val="0070C0"/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49" name="AutoShape 7"/>
          <p:cNvSpPr>
            <a:spLocks noChangeArrowheads="1"/>
          </p:cNvSpPr>
          <p:nvPr/>
        </p:nvSpPr>
        <p:spPr bwMode="auto">
          <a:xfrm>
            <a:off x="4757638" y="2014512"/>
            <a:ext cx="1714500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err="1">
                <a:solidFill>
                  <a:schemeClr val="bg1"/>
                </a:solidFill>
                <a:latin typeface="Arial"/>
                <a:ea typeface="黑体"/>
              </a:rPr>
              <a:t>ServletConfig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50" name="AutoShape 7"/>
          <p:cNvSpPr>
            <a:spLocks noChangeArrowheads="1"/>
          </p:cNvSpPr>
          <p:nvPr/>
        </p:nvSpPr>
        <p:spPr bwMode="auto">
          <a:xfrm>
            <a:off x="2828826" y="2014512"/>
            <a:ext cx="1500187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err="1">
                <a:solidFill>
                  <a:schemeClr val="bg1"/>
                </a:solidFill>
                <a:latin typeface="Arial"/>
                <a:ea typeface="黑体"/>
              </a:rPr>
              <a:t>Servlet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cxnSp>
        <p:nvCxnSpPr>
          <p:cNvPr id="27" name="形状 26"/>
          <p:cNvCxnSpPr>
            <a:stCxn id="50" idx="2"/>
          </p:cNvCxnSpPr>
          <p:nvPr/>
        </p:nvCxnSpPr>
        <p:spPr bwMode="auto">
          <a:xfrm rot="16200000" flipH="1">
            <a:off x="4300438" y="1700188"/>
            <a:ext cx="663575" cy="2108200"/>
          </a:xfrm>
          <a:prstGeom prst="bentConnector2">
            <a:avLst/>
          </a:prstGeom>
          <a:ln>
            <a:prstDash val="dash"/>
            <a:headEnd type="arrow" w="lg" len="lg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 bwMode="auto">
          <a:xfrm rot="5400000">
            <a:off x="5356126" y="2754287"/>
            <a:ext cx="661988" cy="1587"/>
          </a:xfrm>
          <a:prstGeom prst="line">
            <a:avLst/>
          </a:prstGeom>
          <a:ln>
            <a:prstDash val="dash"/>
            <a:headEnd type="arrow" w="lg" len="lg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AutoShape 38"/>
          <p:cNvCxnSpPr>
            <a:cxnSpLocks noChangeShapeType="1"/>
          </p:cNvCxnSpPr>
          <p:nvPr/>
        </p:nvCxnSpPr>
        <p:spPr bwMode="auto">
          <a:xfrm rot="5400000" flipH="1" flipV="1">
            <a:off x="4222651" y="3478187"/>
            <a:ext cx="785812" cy="1588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10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9563" y="285750"/>
            <a:ext cx="2305050" cy="523875"/>
          </a:xfrm>
        </p:spPr>
        <p:txBody>
          <a:bodyPr/>
          <a:lstStyle/>
          <a:p>
            <a:pPr>
              <a:defRPr/>
            </a:pPr>
            <a:r>
              <a:rPr lang="en-US" altLang="zh-CN"/>
              <a:t>Servlet</a:t>
            </a:r>
            <a:r>
              <a:t>接口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定义了所有</a:t>
            </a:r>
            <a:r>
              <a:rPr lang="en-US" altLang="zh-CN" dirty="0"/>
              <a:t>Servlet</a:t>
            </a:r>
            <a:r>
              <a:rPr lang="zh-CN" altLang="en-US" dirty="0"/>
              <a:t>需要实现的方法</a:t>
            </a:r>
          </a:p>
        </p:txBody>
      </p:sp>
      <p:graphicFrame>
        <p:nvGraphicFramePr>
          <p:cNvPr id="7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86974"/>
              </p:ext>
            </p:extLst>
          </p:nvPr>
        </p:nvGraphicFramePr>
        <p:xfrm>
          <a:off x="591091" y="1772816"/>
          <a:ext cx="8001000" cy="496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方法名称</a:t>
                      </a:r>
                    </a:p>
                  </a:txBody>
                  <a:tcPr marL="86687" marR="86687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功能描述</a:t>
                      </a:r>
                    </a:p>
                  </a:txBody>
                  <a:tcPr marL="86687" marR="86687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00">
                <a:tc>
                  <a:txBody>
                    <a:bodyPr/>
                    <a:lstStyle/>
                    <a:p>
                      <a:pPr marL="95250" indent="1270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ServletConfig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config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由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Servlet 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容器调用，用于完成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对象在处理客户请求前的初始化工作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marL="95250" indent="1270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service (</a:t>
                      </a:r>
                    </a:p>
                    <a:p>
                      <a:pPr marL="95250" indent="1270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ServletRequest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95250" indent="1270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ServletResponse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res)</a:t>
                      </a:r>
                      <a:endParaRPr lang="zh-CN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由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ervlet 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容器调用，用来处理客户端的请求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95250" indent="1270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destroy ( )</a:t>
                      </a:r>
                      <a:endParaRPr lang="zh-CN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由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ervlet 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容器调用，释放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对象所使用的资源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6992">
                <a:tc>
                  <a:txBody>
                    <a:bodyPr/>
                    <a:lstStyle/>
                    <a:p>
                      <a:pPr marL="95250" indent="1270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ServletConfig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5250" indent="1270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getServletConfig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)</a:t>
                      </a:r>
                      <a:endParaRPr lang="zh-CN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ServletConfig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对象，该对象包含此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Servlet 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的初始化和启动参数。返回的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ServletConfig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对象是传递给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) 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方法的对象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6992">
                <a:tc>
                  <a:txBody>
                    <a:bodyPr/>
                    <a:lstStyle/>
                    <a:p>
                      <a:pPr marL="95250" indent="1270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getServletInfo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)</a:t>
                      </a:r>
                      <a:endParaRPr lang="zh-CN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返回有关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ervlet 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的信息，比如作者、版本和版权。返回的字符串是纯文本，而不是任何种类的标记（如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HTML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XML</a:t>
                      </a:r>
                      <a:r>
                        <a:rPr lang="zh-CN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等）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11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25" y="285750"/>
            <a:ext cx="3455988" cy="52387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ServletConfig</a:t>
            </a:r>
            <a:r>
              <a:rPr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600" dirty="0">
                <a:cs typeface="+mn-cs"/>
              </a:rPr>
              <a:t>在</a:t>
            </a:r>
            <a:r>
              <a:rPr lang="en-US" sz="2600" dirty="0">
                <a:cs typeface="+mn-cs"/>
              </a:rPr>
              <a:t>Servlet</a:t>
            </a:r>
            <a:r>
              <a:rPr lang="zh-CN" altLang="en-US" sz="2600" dirty="0">
                <a:cs typeface="+mn-cs"/>
              </a:rPr>
              <a:t>初始化过程中获取配置信息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600" dirty="0">
                <a:cs typeface="+mn-cs"/>
              </a:rPr>
              <a:t>一个</a:t>
            </a:r>
            <a:r>
              <a:rPr lang="en-US" sz="2600" dirty="0">
                <a:cs typeface="+mn-cs"/>
              </a:rPr>
              <a:t>Servlet</a:t>
            </a:r>
            <a:r>
              <a:rPr lang="zh-CN" altLang="en-US" sz="2600" dirty="0">
                <a:cs typeface="+mn-cs"/>
              </a:rPr>
              <a:t>只有一个</a:t>
            </a:r>
            <a:r>
              <a:rPr lang="en-US" sz="2600" dirty="0" err="1">
                <a:cs typeface="+mn-cs"/>
              </a:rPr>
              <a:t>ServletConfig</a:t>
            </a:r>
            <a:r>
              <a:rPr lang="zh-CN" altLang="en-US" sz="2600" dirty="0">
                <a:cs typeface="+mn-cs"/>
              </a:rPr>
              <a:t>对象</a:t>
            </a:r>
          </a:p>
        </p:txBody>
      </p:sp>
      <p:graphicFrame>
        <p:nvGraphicFramePr>
          <p:cNvPr id="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706812"/>
              </p:ext>
            </p:extLst>
          </p:nvPr>
        </p:nvGraphicFramePr>
        <p:xfrm>
          <a:off x="571500" y="2276872"/>
          <a:ext cx="8001000" cy="1962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6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4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方法名称</a:t>
                      </a:r>
                    </a:p>
                  </a:txBody>
                  <a:tcPr marL="86687" marR="86687" marT="45731" marB="45731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功能描述</a:t>
                      </a:r>
                    </a:p>
                  </a:txBody>
                  <a:tcPr marL="86687" marR="86687" marT="45731" marB="45731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434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getInitParameter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String  name ) 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0798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获取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web.xml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中设置的以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命名的初始化参数值</a:t>
                      </a:r>
                    </a:p>
                  </a:txBody>
                  <a:tcPr marL="68580" marR="68580" marT="0" marB="10798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434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ServletContext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getServletContext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 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0798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的上下文对象引用</a:t>
                      </a:r>
                    </a:p>
                  </a:txBody>
                  <a:tcPr marL="68580" marR="68580" marT="0" marB="10798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12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3800" y="285750"/>
            <a:ext cx="3960813" cy="52387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GenericServlet</a:t>
            </a:r>
            <a:r>
              <a:rPr dirty="0"/>
              <a:t>抽象类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24" y="1214438"/>
            <a:ext cx="7532192" cy="5143500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600" dirty="0">
                <a:cs typeface="+mn-cs"/>
              </a:rPr>
              <a:t>提供了</a:t>
            </a:r>
            <a:r>
              <a:rPr lang="en-US" altLang="zh-CN" sz="2600" dirty="0">
                <a:cs typeface="+mn-cs"/>
              </a:rPr>
              <a:t>Servlet</a:t>
            </a:r>
            <a:r>
              <a:rPr lang="zh-CN" altLang="en-US" sz="2600" dirty="0">
                <a:cs typeface="+mn-cs"/>
              </a:rPr>
              <a:t>与</a:t>
            </a:r>
            <a:r>
              <a:rPr lang="en-US" altLang="zh-CN" sz="2600" dirty="0" err="1">
                <a:cs typeface="+mn-cs"/>
              </a:rPr>
              <a:t>ServletConfig</a:t>
            </a:r>
            <a:r>
              <a:rPr lang="zh-CN" altLang="en-US" sz="2600" dirty="0">
                <a:cs typeface="+mn-cs"/>
              </a:rPr>
              <a:t>接口方法的默认实现（</a:t>
            </a:r>
            <a:r>
              <a:rPr lang="en-US" altLang="zh-CN" sz="2600" dirty="0">
                <a:cs typeface="+mn-cs"/>
              </a:rPr>
              <a:t>service( )</a:t>
            </a:r>
            <a:r>
              <a:rPr lang="zh-CN" altLang="en-US" sz="2600" dirty="0">
                <a:cs typeface="+mn-cs"/>
              </a:rPr>
              <a:t>方法除外）</a:t>
            </a:r>
          </a:p>
        </p:txBody>
      </p:sp>
      <p:graphicFrame>
        <p:nvGraphicFramePr>
          <p:cNvPr id="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77050"/>
              </p:ext>
            </p:extLst>
          </p:nvPr>
        </p:nvGraphicFramePr>
        <p:xfrm>
          <a:off x="574488" y="2204864"/>
          <a:ext cx="8029960" cy="316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9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0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方法名称</a:t>
                      </a:r>
                    </a:p>
                  </a:txBody>
                  <a:tcPr marL="86687" marR="86687" marT="45733" marB="45733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功能描述</a:t>
                      </a:r>
                    </a:p>
                  </a:txBody>
                  <a:tcPr marL="86687" marR="86687" marT="45733" marB="45733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885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 void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ServletConfig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config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接口中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方法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的实现，对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ServletConfig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实例进行了保存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。此方法还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有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一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个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无参的重载方法，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可用于子类中重写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462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 String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getInitParameter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String  name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web.xml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名称为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的初始化参数的值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706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ServletContext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getServletContext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ServletContext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对象的引用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13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25" y="285750"/>
            <a:ext cx="3455988" cy="52387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HttpServlet</a:t>
            </a:r>
            <a:r>
              <a:rPr dirty="0"/>
              <a:t>抽象类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600" dirty="0">
                <a:cs typeface="+mn-cs"/>
              </a:rPr>
              <a:t>继承自</a:t>
            </a:r>
            <a:r>
              <a:rPr lang="en-US" altLang="zh-CN" sz="2600" dirty="0" err="1">
                <a:cs typeface="+mn-cs"/>
              </a:rPr>
              <a:t>GenericServlet</a:t>
            </a:r>
            <a:endParaRPr lang="en-US" altLang="zh-CN" sz="26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600" dirty="0">
                <a:cs typeface="+mn-cs"/>
              </a:rPr>
              <a:t>处理</a:t>
            </a:r>
            <a:r>
              <a:rPr lang="en-US" altLang="zh-CN" sz="2600" dirty="0">
                <a:cs typeface="+mn-cs"/>
              </a:rPr>
              <a:t>HTTP</a:t>
            </a:r>
            <a:r>
              <a:rPr lang="zh-CN" altLang="en-US" sz="2600" dirty="0">
                <a:cs typeface="+mn-cs"/>
              </a:rPr>
              <a:t>协议的请求和响应</a:t>
            </a:r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356806"/>
              </p:ext>
            </p:extLst>
          </p:nvPr>
        </p:nvGraphicFramePr>
        <p:xfrm>
          <a:off x="571500" y="2276872"/>
          <a:ext cx="8001000" cy="3670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8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方法名称</a:t>
                      </a:r>
                    </a:p>
                  </a:txBody>
                  <a:tcPr marL="86687" marR="86687" marT="45729" marB="45729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功能描述</a:t>
                      </a:r>
                    </a:p>
                  </a:txBody>
                  <a:tcPr marL="86687" marR="86687" marT="45729" marB="45729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915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 void  service ( 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ServletRequest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ServletResponse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res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GenericServlet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类中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service()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方法的实现，将请求分发给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protected  void  service 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res 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141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protected</a:t>
                      </a:r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void  service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res 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接收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 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请求，并将它们分发给此类中定义的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doXXX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) 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方法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303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protected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void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doXXX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HttpServletRequest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HttpServletResponse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res 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根据请求方式的不同分别调用的相应处理方法，如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doGet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doPost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等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14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2725" y="285750"/>
            <a:ext cx="3671888" cy="52387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ServletContext</a:t>
            </a:r>
            <a:r>
              <a:rPr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600" dirty="0">
                <a:cs typeface="+mn-cs"/>
              </a:rPr>
              <a:t>获取</a:t>
            </a:r>
            <a:r>
              <a:rPr lang="en-US" altLang="zh-CN" sz="2600" dirty="0">
                <a:cs typeface="+mn-cs"/>
              </a:rPr>
              <a:t>Web</a:t>
            </a:r>
            <a:r>
              <a:rPr lang="zh-CN" altLang="en-US" sz="2600" dirty="0">
                <a:cs typeface="+mn-cs"/>
              </a:rPr>
              <a:t>应用上下文，与</a:t>
            </a:r>
            <a:r>
              <a:rPr lang="en-US" altLang="zh-CN" sz="2600" dirty="0">
                <a:cs typeface="+mn-cs"/>
              </a:rPr>
              <a:t>Servlet</a:t>
            </a:r>
            <a:r>
              <a:rPr lang="zh-CN" altLang="en-US" sz="2600" dirty="0">
                <a:cs typeface="+mn-cs"/>
              </a:rPr>
              <a:t>容器进行通信</a:t>
            </a:r>
          </a:p>
        </p:txBody>
      </p:sp>
      <p:graphicFrame>
        <p:nvGraphicFramePr>
          <p:cNvPr id="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25394"/>
              </p:ext>
            </p:extLst>
          </p:nvPr>
        </p:nvGraphicFramePr>
        <p:xfrm>
          <a:off x="571500" y="1772816"/>
          <a:ext cx="8001000" cy="460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方法名称</a:t>
                      </a:r>
                    </a:p>
                  </a:txBody>
                  <a:tcPr marL="86687" marR="86687" marT="45717" marB="45717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功能描述</a:t>
                      </a:r>
                    </a:p>
                  </a:txBody>
                  <a:tcPr marL="86687" marR="86687" marT="45717" marB="45717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3045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getInitParameter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String  name ) 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79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获取名为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的系统范围的初始化参数值，系统范围的初始化参数可在部署描述符中使用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&lt;context-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元素定义</a:t>
                      </a:r>
                    </a:p>
                  </a:txBody>
                  <a:tcPr marL="68580" marR="68580" marT="0" marB="17779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String name,  Object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79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设置名称为</a:t>
                      </a:r>
                      <a:r>
                        <a:rPr lang="en-US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zh-CN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的属性</a:t>
                      </a:r>
                    </a:p>
                  </a:txBody>
                  <a:tcPr marL="68580" marR="68580" marT="0" marB="17779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getAttribute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String  name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79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获取名称为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的属性</a:t>
                      </a:r>
                    </a:p>
                  </a:txBody>
                  <a:tcPr marL="68580" marR="68580" marT="0" marB="17779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getRealPath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 path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79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返回参数所代表目录的真实路径</a:t>
                      </a:r>
                    </a:p>
                  </a:txBody>
                  <a:tcPr marL="68580" marR="68580" marT="0" marB="17779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log ( String  message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79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记录一般日志信息</a:t>
                      </a:r>
                    </a:p>
                  </a:txBody>
                  <a:tcPr marL="68580" marR="68580" marT="0" marB="17779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15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068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0063" y="285750"/>
            <a:ext cx="3384550" cy="523875"/>
          </a:xfrm>
        </p:spPr>
        <p:txBody>
          <a:bodyPr/>
          <a:lstStyle/>
          <a:p>
            <a:pPr>
              <a:defRPr/>
            </a:pPr>
            <a:r>
              <a:rPr dirty="0"/>
              <a:t>请求、响应相关接口</a:t>
            </a:r>
          </a:p>
        </p:txBody>
      </p:sp>
      <p:cxnSp>
        <p:nvCxnSpPr>
          <p:cNvPr id="7" name="AutoShape 38"/>
          <p:cNvCxnSpPr>
            <a:cxnSpLocks noChangeShapeType="1"/>
          </p:cNvCxnSpPr>
          <p:nvPr/>
        </p:nvCxnSpPr>
        <p:spPr bwMode="auto">
          <a:xfrm rot="5400000" flipH="1" flipV="1">
            <a:off x="2401666" y="3650394"/>
            <a:ext cx="857250" cy="1589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38"/>
          <p:cNvCxnSpPr>
            <a:cxnSpLocks noChangeShapeType="1"/>
          </p:cNvCxnSpPr>
          <p:nvPr/>
        </p:nvCxnSpPr>
        <p:spPr bwMode="auto">
          <a:xfrm rot="5400000" flipH="1" flipV="1">
            <a:off x="5867400" y="3640074"/>
            <a:ext cx="836609" cy="1589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579339" y="2785076"/>
            <a:ext cx="2500312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err="1">
                <a:solidFill>
                  <a:schemeClr val="bg1"/>
                </a:solidFill>
                <a:latin typeface="Arial"/>
                <a:ea typeface="黑体"/>
              </a:rPr>
              <a:t>ServletRequest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507901" y="4071938"/>
            <a:ext cx="2643188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err="1">
                <a:solidFill>
                  <a:schemeClr val="bg1"/>
                </a:solidFill>
                <a:latin typeface="Arial"/>
                <a:ea typeface="黑体"/>
              </a:rPr>
              <a:t>HttpServletRequest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072063" y="2786063"/>
            <a:ext cx="2500312" cy="4079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err="1">
                <a:solidFill>
                  <a:schemeClr val="bg1"/>
                </a:solidFill>
                <a:latin typeface="Arial"/>
                <a:ea typeface="黑体"/>
              </a:rPr>
              <a:t>ServletResponse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893468" y="4071938"/>
            <a:ext cx="2786062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err="1">
                <a:solidFill>
                  <a:schemeClr val="bg1"/>
                </a:solidFill>
                <a:latin typeface="Arial"/>
                <a:ea typeface="黑体"/>
              </a:rPr>
              <a:t>HttpServletResponse</a:t>
            </a:r>
            <a:endParaRPr lang="zh-CN" altLang="en-US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28682" name="Text Box 4"/>
          <p:cNvSpPr txBox="1">
            <a:spLocks noChangeArrowheads="1"/>
          </p:cNvSpPr>
          <p:nvPr/>
        </p:nvSpPr>
        <p:spPr bwMode="auto">
          <a:xfrm>
            <a:off x="1750791" y="2060848"/>
            <a:ext cx="216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ea typeface="黑体" pitchFamily="49" charset="-122"/>
              </a:rPr>
              <a:t>请求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204616" y="2060848"/>
            <a:ext cx="216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 dirty="0">
                <a:ea typeface="黑体" pitchFamily="49" charset="-122"/>
              </a:rPr>
              <a:t>响应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16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2725" y="285750"/>
            <a:ext cx="3671888" cy="52387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ServletRequest</a:t>
            </a:r>
            <a:r>
              <a:rPr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获取客户端请求的数据</a:t>
            </a:r>
          </a:p>
        </p:txBody>
      </p:sp>
      <p:graphicFrame>
        <p:nvGraphicFramePr>
          <p:cNvPr id="7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49439"/>
              </p:ext>
            </p:extLst>
          </p:nvPr>
        </p:nvGraphicFramePr>
        <p:xfrm>
          <a:off x="586846" y="1772816"/>
          <a:ext cx="8017602" cy="4896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1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方法名称</a:t>
                      </a:r>
                    </a:p>
                  </a:txBody>
                  <a:tcPr marL="86687" marR="86687" marT="45733" marB="45733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功能描述</a:t>
                      </a:r>
                    </a:p>
                  </a:txBody>
                  <a:tcPr marL="86687" marR="86687" marT="45733" marB="45733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805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getAttribute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String name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获取名称为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的属性值</a:t>
                      </a: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3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setAttribute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String  name,  Object 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3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在请求中保存名称为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5250" indent="1270" algn="l" defTabSz="914400" rtl="0" eaLnBrk="1" latinLnBrk="0" hangingPunct="1">
                        <a:lnSpc>
                          <a:spcPts val="13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属性</a:t>
                      </a: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7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removeAttribute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(String  name)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清除请求中名字为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的属性</a:t>
                      </a: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getCharacterEncoding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返回请求体所使用的字符编码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453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setCharacterEncoding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String charset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设置请求体的字符编码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675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getParameter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String  name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返回指定请求参数的值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8071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String[ ]</a:t>
                      </a:r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zh-CN" sz="1800" b="1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getParameterValues</a:t>
                      </a:r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String  name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marR="0" indent="1270" algn="l" defTabSz="914400" rtl="0" eaLnBrk="1" fontAlgn="auto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返回指定请求参数的全部值</a:t>
                      </a:r>
                      <a:endParaRPr lang="zh-CN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RequestDispatcher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getRequestDispatcher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String</a:t>
                      </a:r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path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3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返回指向指定路径的请求分发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5250" indent="1270" algn="l" defTabSz="914400" rtl="0" eaLnBrk="1" latinLnBrk="0" hangingPunct="1">
                        <a:lnSpc>
                          <a:spcPts val="13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对象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778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17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8" y="285750"/>
            <a:ext cx="4606925" cy="52387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HttpServletRequest</a:t>
            </a:r>
            <a:r>
              <a:rPr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除了继承</a:t>
            </a:r>
            <a:r>
              <a:rPr lang="en-US" dirty="0" err="1"/>
              <a:t>ServletRequest</a:t>
            </a:r>
            <a:r>
              <a:rPr lang="zh-CN" altLang="en-US" dirty="0"/>
              <a:t>接口中的方法，还增加了一些用于读取</a:t>
            </a:r>
            <a:r>
              <a:rPr lang="en-US" altLang="zh-CN" dirty="0"/>
              <a:t>HTTP</a:t>
            </a:r>
            <a:r>
              <a:rPr lang="zh-CN" altLang="en-US" dirty="0"/>
              <a:t>请求信息的方法</a:t>
            </a:r>
          </a:p>
        </p:txBody>
      </p:sp>
      <p:graphicFrame>
        <p:nvGraphicFramePr>
          <p:cNvPr id="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931589"/>
              </p:ext>
            </p:extLst>
          </p:nvPr>
        </p:nvGraphicFramePr>
        <p:xfrm>
          <a:off x="603448" y="2132856"/>
          <a:ext cx="8001000" cy="439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5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5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方法名称</a:t>
                      </a:r>
                    </a:p>
                  </a:txBody>
                  <a:tcPr marL="86687" marR="86687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功能描述</a:t>
                      </a:r>
                    </a:p>
                  </a:txBody>
                  <a:tcPr marL="86687" marR="86687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781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getContextPath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079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返回请求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中表示请求上下文的路径，上下文路径是请求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URI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的开始部分</a:t>
                      </a:r>
                    </a:p>
                  </a:txBody>
                  <a:tcPr marL="68580" marR="68580" marT="0" marB="1079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Cookie[ ]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getCookies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079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返回客户端在此次请求中发送的所有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cookie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对象</a:t>
                      </a:r>
                    </a:p>
                  </a:txBody>
                  <a:tcPr marL="68580" marR="68580" marT="0" marB="1079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HttpSession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getSession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079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返回和此次请求相关联的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session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，如果没有给客户端分配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session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，则创建一个新的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session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079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getMethod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079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返回此次请求所使用的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方法的名字，如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079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Header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zh-CN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name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079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返回指定的请求头信息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10795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18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3800" y="285750"/>
            <a:ext cx="3960813" cy="52387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ServletResponse</a:t>
            </a:r>
            <a:r>
              <a:rPr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600" dirty="0">
                <a:cs typeface="+mn-cs"/>
              </a:rPr>
              <a:t>设置响应参数和向客户端发送响应数据</a:t>
            </a:r>
            <a:endParaRPr lang="en-US" altLang="zh-CN" sz="2600" dirty="0">
              <a:cs typeface="+mn-cs"/>
            </a:endParaRPr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656343"/>
              </p:ext>
            </p:extLst>
          </p:nvPr>
        </p:nvGraphicFramePr>
        <p:xfrm>
          <a:off x="571500" y="1844824"/>
          <a:ext cx="8001000" cy="3312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方法名称</a:t>
                      </a:r>
                    </a:p>
                  </a:txBody>
                  <a:tcPr marL="86687" marR="86687" marT="45716" marB="45716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功能描述</a:t>
                      </a:r>
                    </a:p>
                  </a:txBody>
                  <a:tcPr marL="86687" marR="86687" marT="45716" marB="45716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009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PrintWriter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getWriter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PrintWriter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对象，用于向客户端发送文本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355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getCharacterEncoding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返回在响应中发送的正文所使用的字符编码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185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setCharacterEncoding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String charset 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设置响应的字符编码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700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setContentType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String  type 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设置发送到客户端的响应的内容类型，此时响应的状态属于尚未提交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19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164388" y="285750"/>
            <a:ext cx="1800225" cy="523875"/>
          </a:xfrm>
        </p:spPr>
        <p:txBody>
          <a:bodyPr/>
          <a:lstStyle/>
          <a:p>
            <a:pPr>
              <a:defRPr/>
            </a:pPr>
            <a:r>
              <a:t>预习检查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简述</a:t>
            </a:r>
            <a:r>
              <a:rPr lang="en-US" altLang="zh-CN" dirty="0"/>
              <a:t>Servlet</a:t>
            </a:r>
            <a:r>
              <a:rPr lang="zh-CN" altLang="en-US" dirty="0"/>
              <a:t>与</a:t>
            </a:r>
            <a:r>
              <a:rPr lang="en-US" altLang="zh-CN" dirty="0"/>
              <a:t>JSP</a:t>
            </a:r>
            <a:r>
              <a:rPr lang="zh-CN" altLang="en-US" dirty="0"/>
              <a:t>的关系</a:t>
            </a:r>
          </a:p>
          <a:p>
            <a:pPr>
              <a:defRPr/>
            </a:pPr>
            <a:r>
              <a:rPr lang="zh-CN" altLang="en-US" dirty="0"/>
              <a:t>简述</a:t>
            </a:r>
            <a:r>
              <a:rPr lang="en-US" altLang="zh-CN" dirty="0"/>
              <a:t>Servlet</a:t>
            </a:r>
            <a:r>
              <a:rPr lang="zh-CN" altLang="en-US" dirty="0"/>
              <a:t>的主要方法及其作用</a:t>
            </a:r>
          </a:p>
          <a:p>
            <a:pPr>
              <a:defRPr/>
            </a:pPr>
            <a:r>
              <a:rPr lang="en-US" altLang="zh-CN" dirty="0"/>
              <a:t>Servlet</a:t>
            </a:r>
            <a:r>
              <a:rPr lang="zh-CN" altLang="en-US" dirty="0"/>
              <a:t>的生命周期包括哪几个环节？</a:t>
            </a:r>
          </a:p>
          <a:p>
            <a:pPr>
              <a:defRPr/>
            </a:pPr>
            <a:r>
              <a:rPr lang="zh-CN" altLang="en-US" dirty="0"/>
              <a:t>写出在</a:t>
            </a:r>
            <a:r>
              <a:rPr lang="en-US" altLang="zh-CN" dirty="0"/>
              <a:t>web.xml</a:t>
            </a:r>
            <a:r>
              <a:rPr lang="zh-CN" altLang="en-US" dirty="0"/>
              <a:t>中配置</a:t>
            </a:r>
            <a:r>
              <a:rPr lang="en-US" altLang="zh-CN" dirty="0"/>
              <a:t>Servlet</a:t>
            </a:r>
            <a:r>
              <a:rPr lang="zh-CN" altLang="en-US" dirty="0"/>
              <a:t>的主要元素</a:t>
            </a:r>
          </a:p>
        </p:txBody>
      </p:sp>
      <p:grpSp>
        <p:nvGrpSpPr>
          <p:cNvPr id="14342" name="组合 1"/>
          <p:cNvGrpSpPr>
            <a:grpSpLocks/>
          </p:cNvGrpSpPr>
          <p:nvPr/>
        </p:nvGrpSpPr>
        <p:grpSpPr bwMode="auto">
          <a:xfrm>
            <a:off x="0" y="600075"/>
            <a:ext cx="1619250" cy="736600"/>
            <a:chOff x="0" y="600123"/>
            <a:chExt cx="1619672" cy="736273"/>
          </a:xfrm>
        </p:grpSpPr>
        <p:sp>
          <p:nvSpPr>
            <p:cNvPr id="14" name="TextBox 13"/>
            <p:cNvSpPr txBox="1"/>
            <p:nvPr/>
          </p:nvSpPr>
          <p:spPr>
            <a:xfrm>
              <a:off x="403330" y="620752"/>
              <a:ext cx="1216342" cy="399872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集中测试</a:t>
              </a:r>
            </a:p>
          </p:txBody>
        </p:sp>
        <p:pic>
          <p:nvPicPr>
            <p:cNvPr id="14344" name="Picture 16" descr="C:\Users\meng.zhang\Desktop\ACCP7.0模版图标规范\s副本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00123"/>
              <a:ext cx="500066" cy="512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5" name="Picture 1" descr="C:\Users\meng.zhang\Desktop\ACCP7.0模版图标规范\user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55" y="833775"/>
              <a:ext cx="502621" cy="5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2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95738" y="285750"/>
            <a:ext cx="4968875" cy="52387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HttpServletResponse</a:t>
            </a:r>
            <a:r>
              <a:rPr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600" dirty="0">
                <a:cs typeface="+mn-cs"/>
              </a:rPr>
              <a:t>除了继承</a:t>
            </a:r>
            <a:r>
              <a:rPr lang="en-US" sz="2600" dirty="0" err="1">
                <a:cs typeface="+mn-cs"/>
              </a:rPr>
              <a:t>ServletResponse</a:t>
            </a:r>
            <a:r>
              <a:rPr lang="zh-CN" altLang="en-US" sz="2600" dirty="0">
                <a:cs typeface="+mn-cs"/>
              </a:rPr>
              <a:t>接口中的方法，还增加了适用于</a:t>
            </a:r>
            <a:r>
              <a:rPr lang="en-US" altLang="zh-CN" sz="2600" dirty="0">
                <a:cs typeface="+mn-cs"/>
              </a:rPr>
              <a:t>HTTP</a:t>
            </a:r>
            <a:r>
              <a:rPr lang="zh-CN" altLang="en-US" sz="2600" dirty="0">
                <a:cs typeface="+mn-cs"/>
              </a:rPr>
              <a:t>响应的新方法</a:t>
            </a:r>
            <a:endParaRPr lang="en-US" sz="2600" dirty="0">
              <a:cs typeface="+mn-cs"/>
            </a:endParaRPr>
          </a:p>
        </p:txBody>
      </p:sp>
      <p:graphicFrame>
        <p:nvGraphicFramePr>
          <p:cNvPr id="7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20715"/>
              </p:ext>
            </p:extLst>
          </p:nvPr>
        </p:nvGraphicFramePr>
        <p:xfrm>
          <a:off x="571500" y="2132856"/>
          <a:ext cx="8001000" cy="345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方法名称</a:t>
                      </a:r>
                    </a:p>
                  </a:txBody>
                  <a:tcPr marL="86687" marR="86687" marT="45723" marB="45723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00" spc="6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Times New Roman"/>
                        </a:rPr>
                        <a:t>功能描述</a:t>
                      </a:r>
                    </a:p>
                  </a:txBody>
                  <a:tcPr marL="86687" marR="86687" marT="45723" marB="45723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302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addCookie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Cookie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cookie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增加一个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cookie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到响应中，这个方法可多次调用，设置多个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cookie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302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addHeader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String  name,</a:t>
                      </a:r>
                    </a:p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String  value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将一个名称为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，值为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的响应报头添加到响应中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302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sendRedirect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 location)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发送一个临时的重定向响应到客户端，以便客户端访问新的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4282"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ts val="156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encodeURL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 String  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zh-C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5250" indent="12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使用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session ID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对用于重定向的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进行编码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20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227763" y="285750"/>
            <a:ext cx="2736850" cy="523875"/>
          </a:xfrm>
        </p:spPr>
        <p:txBody>
          <a:bodyPr/>
          <a:lstStyle/>
          <a:p>
            <a:pPr>
              <a:defRPr/>
            </a:pPr>
            <a:r>
              <a:rPr lang="en-US" altLang="zh-CN"/>
              <a:t>Servlet</a:t>
            </a:r>
            <a:r>
              <a:t>的应用</a:t>
            </a:r>
            <a:endParaRPr dirty="0"/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创建</a:t>
            </a:r>
            <a:r>
              <a:rPr lang="en-US" altLang="zh-CN" dirty="0"/>
              <a:t>Servlet</a:t>
            </a:r>
          </a:p>
          <a:p>
            <a:pPr lvl="1">
              <a:defRPr/>
            </a:pPr>
            <a:r>
              <a:rPr lang="zh-CN" altLang="en-US" dirty="0"/>
              <a:t>继承</a:t>
            </a:r>
            <a:r>
              <a:rPr lang="en-US" altLang="zh-CN" dirty="0" err="1"/>
              <a:t>HttpServlet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重写</a:t>
            </a:r>
            <a:r>
              <a:rPr lang="en-US" altLang="zh-CN" dirty="0" err="1"/>
              <a:t>doPost</a:t>
            </a:r>
            <a:r>
              <a:rPr lang="en-US" altLang="zh-CN" dirty="0"/>
              <a:t>()</a:t>
            </a:r>
            <a:r>
              <a:rPr lang="zh-CN" altLang="en-US" dirty="0"/>
              <a:t>或</a:t>
            </a:r>
            <a:r>
              <a:rPr lang="en-US" altLang="zh-CN" dirty="0" err="1"/>
              <a:t>doGet</a:t>
            </a:r>
            <a:r>
              <a:rPr lang="en-US" altLang="zh-CN" dirty="0"/>
              <a:t>()</a:t>
            </a:r>
            <a:r>
              <a:rPr lang="zh-CN" altLang="en-US" dirty="0"/>
              <a:t>方法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部署</a:t>
            </a:r>
            <a:r>
              <a:rPr lang="en-US" altLang="zh-CN" dirty="0"/>
              <a:t>Servlet</a:t>
            </a:r>
          </a:p>
          <a:p>
            <a:pPr lvl="1">
              <a:defRPr/>
            </a:pPr>
            <a:r>
              <a:rPr lang="zh-CN" altLang="en-US" dirty="0"/>
              <a:t>编译</a:t>
            </a:r>
            <a:r>
              <a:rPr lang="en-US" altLang="zh-CN" dirty="0"/>
              <a:t>Servlet</a:t>
            </a:r>
            <a:r>
              <a:rPr lang="zh-CN" altLang="en-US" dirty="0"/>
              <a:t>到</a:t>
            </a:r>
            <a:r>
              <a:rPr lang="en-US" altLang="zh-CN" dirty="0"/>
              <a:t>/WEB-INF/classes</a:t>
            </a:r>
            <a:r>
              <a:rPr lang="zh-CN" altLang="en-US" dirty="0"/>
              <a:t>目录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编辑部署描述文件</a:t>
            </a:r>
            <a:r>
              <a:rPr lang="en-US" altLang="zh-CN" dirty="0"/>
              <a:t>web.xml</a:t>
            </a:r>
          </a:p>
          <a:p>
            <a:pPr lvl="2">
              <a:defRPr/>
            </a:pPr>
            <a:r>
              <a:rPr lang="en-US" altLang="zh-CN" dirty="0"/>
              <a:t>&lt;servlet&gt;</a:t>
            </a:r>
          </a:p>
          <a:p>
            <a:pPr lvl="2">
              <a:defRPr/>
            </a:pPr>
            <a:r>
              <a:rPr lang="en-US" altLang="zh-CN" dirty="0"/>
              <a:t>&lt;servlet-mapping&gt;</a:t>
            </a:r>
          </a:p>
          <a:p>
            <a:pPr lvl="3">
              <a:defRPr/>
            </a:pPr>
            <a:r>
              <a:rPr lang="en-US" altLang="zh-CN" dirty="0"/>
              <a:t>&lt;</a:t>
            </a:r>
            <a:r>
              <a:rPr lang="en-US" altLang="zh-CN" dirty="0" err="1"/>
              <a:t>url</a:t>
            </a:r>
            <a:r>
              <a:rPr lang="en-US" altLang="zh-CN" dirty="0"/>
              <a:t>-pattern&gt;</a:t>
            </a:r>
            <a:endParaRPr lang="zh-CN" altLang="en-US" dirty="0"/>
          </a:p>
          <a:p>
            <a:pPr>
              <a:defRPr/>
            </a:pPr>
            <a:r>
              <a:rPr lang="zh-CN" altLang="en-US" dirty="0"/>
              <a:t>启动</a:t>
            </a:r>
            <a:r>
              <a:rPr lang="en-US" altLang="zh-CN" dirty="0"/>
              <a:t>Tomcat</a:t>
            </a:r>
            <a:r>
              <a:rPr lang="zh-CN" altLang="en-US" dirty="0"/>
              <a:t>，访问</a:t>
            </a:r>
            <a:r>
              <a:rPr lang="en-US" altLang="zh-CN" dirty="0"/>
              <a:t>Servlet</a:t>
            </a:r>
            <a:endParaRPr lang="zh-CN" altLang="en-US" dirty="0"/>
          </a:p>
        </p:txBody>
      </p:sp>
      <p:grpSp>
        <p:nvGrpSpPr>
          <p:cNvPr id="12" name="组合 14"/>
          <p:cNvGrpSpPr>
            <a:grpSpLocks/>
          </p:cNvGrpSpPr>
          <p:nvPr/>
        </p:nvGrpSpPr>
        <p:grpSpPr bwMode="auto">
          <a:xfrm>
            <a:off x="2000250" y="6215063"/>
            <a:ext cx="4572000" cy="428625"/>
            <a:chOff x="3143240" y="5143512"/>
            <a:chExt cx="4572032" cy="428628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3962396" y="5187962"/>
              <a:ext cx="3397274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Hello </a:t>
              </a:r>
              <a:r>
                <a:rPr lang="en-US" altLang="zh-CN" sz="1600" b="1" spc="300" dirty="0" err="1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Servlet</a:t>
              </a:r>
              <a:endParaRPr lang="en-US" altLang="zh-CN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21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3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3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3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33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33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33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33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78038"/>
            <a:ext cx="4357688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8" y="285750"/>
            <a:ext cx="4606925" cy="523875"/>
          </a:xfrm>
        </p:spPr>
        <p:txBody>
          <a:bodyPr/>
          <a:lstStyle/>
          <a:p>
            <a:pPr>
              <a:defRPr/>
            </a:pPr>
            <a:r>
              <a:t>使用</a:t>
            </a:r>
            <a:r>
              <a:rPr lang="en-US" altLang="zh-CN"/>
              <a:t>Servlet</a:t>
            </a:r>
            <a:r>
              <a:t>实现控制器</a:t>
            </a:r>
            <a:r>
              <a:rPr lang="en-US" altLang="zh-CN"/>
              <a:t>2-1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修改控制器</a:t>
            </a:r>
            <a:endParaRPr lang="zh-CN" altLang="en-US" dirty="0"/>
          </a:p>
        </p:txBody>
      </p:sp>
      <p:graphicFrame>
        <p:nvGraphicFramePr>
          <p:cNvPr id="5" name="内容占位符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706599"/>
              </p:ext>
            </p:extLst>
          </p:nvPr>
        </p:nvGraphicFramePr>
        <p:xfrm>
          <a:off x="142844" y="2214554"/>
          <a:ext cx="4287841" cy="2867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787400" y="4286250"/>
            <a:ext cx="815975" cy="714375"/>
          </a:xfrm>
          <a:prstGeom prst="roundRect">
            <a:avLst>
              <a:gd name="adj" fmla="val 1157"/>
            </a:avLst>
          </a:prstGeom>
          <a:solidFill>
            <a:srgbClr val="E4FCE4"/>
          </a:solidFill>
          <a:ln w="19050" algn="ctr">
            <a:solidFill>
              <a:srgbClr val="66CCFF"/>
            </a:solidFill>
            <a:round/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>
              <a:buFont typeface="Wingdings" pitchFamily="2" charset="2"/>
              <a:buNone/>
              <a:defRPr/>
            </a:pPr>
            <a:r>
              <a:rPr lang="en-US" altLang="zh-CN" sz="2000" b="1" dirty="0"/>
              <a:t>JSP</a:t>
            </a:r>
            <a:endParaRPr lang="zh-CN" altLang="en-US" sz="2000" b="1" dirty="0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430213" y="4286250"/>
            <a:ext cx="1214437" cy="714375"/>
          </a:xfrm>
          <a:prstGeom prst="roundRect">
            <a:avLst>
              <a:gd name="adj" fmla="val 115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en-US" altLang="zh-CN" b="1" dirty="0" err="1">
                <a:latin typeface="微软雅黑" pitchFamily="34" charset="-122"/>
                <a:ea typeface="微软雅黑" pitchFamily="34" charset="-122"/>
              </a:rPr>
              <a:t>Servlet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 descr="图7.14.bmp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431" y="2323276"/>
            <a:ext cx="6815138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22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83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9" grpId="0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8" y="285750"/>
            <a:ext cx="4606925" cy="523875"/>
          </a:xfrm>
        </p:spPr>
        <p:txBody>
          <a:bodyPr/>
          <a:lstStyle/>
          <a:p>
            <a:pPr>
              <a:defRPr/>
            </a:pPr>
            <a:r>
              <a:t>使用</a:t>
            </a:r>
            <a:r>
              <a:rPr lang="en-US" altLang="zh-CN"/>
              <a:t>Servlet</a:t>
            </a:r>
            <a:r>
              <a:t>实现控制器</a:t>
            </a:r>
            <a:r>
              <a:rPr lang="en-US" altLang="zh-CN"/>
              <a:t>2-2</a:t>
            </a:r>
            <a:endParaRPr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357188" y="828675"/>
            <a:ext cx="8215312" cy="574357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public  class  TopicServlet  extends  HttpServlet  {</a:t>
            </a:r>
            <a:endParaRPr lang="zh-CN" altLang="en-US" b="1" dirty="0">
              <a:ea typeface="宋体" charset="-122"/>
            </a:endParaRPr>
          </a:p>
          <a:p>
            <a:pPr defTabSz="533400">
              <a:lnSpc>
                <a:spcPct val="120000"/>
              </a:lnSpc>
              <a:defRPr/>
            </a:pPr>
            <a:r>
              <a:rPr lang="zh-CN" altLang="en-US" b="1" dirty="0">
                <a:ea typeface="宋体" charset="-122"/>
              </a:rPr>
              <a:t>    </a:t>
            </a:r>
            <a:r>
              <a:rPr lang="pt-BR" altLang="zh-CN" b="1" dirty="0">
                <a:ea typeface="宋体" charset="-122"/>
              </a:rPr>
              <a:t>public  void  do</a:t>
            </a:r>
            <a:r>
              <a:rPr lang="en-US" altLang="zh-CN" b="1" dirty="0" err="1">
                <a:ea typeface="宋体" charset="-122"/>
              </a:rPr>
              <a:t>Ge</a:t>
            </a:r>
            <a:r>
              <a:rPr lang="pt-BR" altLang="zh-CN" b="1" dirty="0">
                <a:ea typeface="宋体" charset="-122"/>
              </a:rPr>
              <a:t>t( HttpServletRequest  request,  HttpServletResponse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            response )  </a:t>
            </a:r>
            <a:r>
              <a:rPr lang="en-US" altLang="zh-CN" b="1" dirty="0">
                <a:ea typeface="宋体" charset="-122"/>
              </a:rPr>
              <a:t>t</a:t>
            </a:r>
            <a:r>
              <a:rPr lang="pt-BR" altLang="zh-CN" b="1" dirty="0">
                <a:ea typeface="宋体" charset="-122"/>
              </a:rPr>
              <a:t>hrows  ServletException,  IOException  {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... ...	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</a:t>
            </a:r>
            <a:r>
              <a:rPr lang="pt-BR" altLang="zh-CN" b="1" dirty="0">
                <a:solidFill>
                  <a:srgbClr val="FF0000"/>
                </a:solidFill>
                <a:ea typeface="宋体" charset="-122"/>
              </a:rPr>
              <a:t>String  opr  =  request.getParameter( "opr" );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Topics</a:t>
            </a:r>
            <a:r>
              <a:rPr lang="en-US" altLang="zh-CN" b="1" dirty="0">
                <a:ea typeface="宋体" charset="-122"/>
              </a:rPr>
              <a:t>Service </a:t>
            </a:r>
            <a:r>
              <a:rPr lang="pt-BR" altLang="zh-CN" b="1" dirty="0">
                <a:ea typeface="宋体" charset="-122"/>
              </a:rPr>
              <a:t> topics</a:t>
            </a:r>
            <a:r>
              <a:rPr lang="en-US" altLang="zh-CN" b="1" dirty="0">
                <a:ea typeface="宋体" charset="-122"/>
              </a:rPr>
              <a:t>Service  </a:t>
            </a:r>
            <a:r>
              <a:rPr lang="pt-BR" altLang="zh-CN" b="1" dirty="0">
                <a:ea typeface="宋体" charset="-122"/>
              </a:rPr>
              <a:t>=  new  Topics</a:t>
            </a:r>
            <a:r>
              <a:rPr lang="en-US" altLang="zh-CN" b="1" dirty="0">
                <a:ea typeface="宋体" charset="-122"/>
              </a:rPr>
              <a:t>Service</a:t>
            </a:r>
            <a:r>
              <a:rPr lang="pt-BR" altLang="zh-CN" b="1" dirty="0">
                <a:ea typeface="宋体" charset="-122"/>
              </a:rPr>
              <a:t>Impl();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</a:t>
            </a:r>
            <a:r>
              <a:rPr lang="pt-BR" altLang="zh-CN" b="1" dirty="0">
                <a:solidFill>
                  <a:srgbClr val="FF0000"/>
                </a:solidFill>
                <a:ea typeface="宋体" charset="-122"/>
              </a:rPr>
              <a:t>String  contextPath = request.getContextPath();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if ( opr.equals( "list" ) ) {  </a:t>
            </a:r>
            <a:r>
              <a:rPr lang="en-US" altLang="zh-CN" b="1" dirty="0">
                <a:ea typeface="宋体" charset="-122"/>
              </a:rPr>
              <a:t>//</a:t>
            </a:r>
            <a:r>
              <a:rPr lang="zh-CN" altLang="en-US" b="1" dirty="0">
                <a:ea typeface="宋体" charset="-122"/>
              </a:rPr>
              <a:t>查找所有主题</a:t>
            </a:r>
            <a:r>
              <a:rPr lang="pt-BR" altLang="zh-CN" b="1" dirty="0">
                <a:ea typeface="宋体" charset="-122"/>
              </a:rPr>
              <a:t>	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     List&lt;Topic&gt;  list = topics</a:t>
            </a:r>
            <a:r>
              <a:rPr lang="en-US" altLang="zh-CN" b="1" dirty="0">
                <a:ea typeface="宋体" charset="-122"/>
              </a:rPr>
              <a:t>Service</a:t>
            </a:r>
            <a:r>
              <a:rPr lang="pt-BR" altLang="zh-CN" b="1" dirty="0">
                <a:ea typeface="宋体" charset="-122"/>
              </a:rPr>
              <a:t>.getAllTopics();	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     request.setAttribute( "list", list );	 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     </a:t>
            </a:r>
            <a:r>
              <a:rPr lang="en-US" altLang="zh-CN" b="1" dirty="0" err="1"/>
              <a:t>request.getRequestDispatcher</a:t>
            </a:r>
            <a:r>
              <a:rPr lang="en-US" altLang="zh-CN" b="1" dirty="0"/>
              <a:t> </a:t>
            </a:r>
            <a:r>
              <a:rPr lang="pt-BR" altLang="zh-CN" b="1" dirty="0">
                <a:ea typeface="宋体" charset="-122"/>
              </a:rPr>
              <a:t>(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solidFill>
                  <a:srgbClr val="FF0000"/>
                </a:solidFill>
                <a:ea typeface="宋体" charset="-122"/>
              </a:rPr>
              <a:t>                             contextPath </a:t>
            </a:r>
            <a:r>
              <a:rPr lang="pt-BR" altLang="zh-CN" b="1" dirty="0">
                <a:ea typeface="宋体" charset="-122"/>
              </a:rPr>
              <a:t>+ "/newspages/topic_list.jsp" )</a:t>
            </a:r>
            <a:r>
              <a:rPr lang="en-US" altLang="zh-CN" b="1" dirty="0"/>
              <a:t> </a:t>
            </a:r>
          </a:p>
          <a:p>
            <a:pPr defTabSz="533400"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                            </a:t>
            </a:r>
            <a:r>
              <a:rPr lang="en-US" altLang="zh-CN" b="1" dirty="0"/>
              <a:t>.forward( request, response )</a:t>
            </a:r>
            <a:r>
              <a:rPr lang="pt-BR" altLang="zh-CN" b="1" dirty="0">
                <a:ea typeface="宋体" charset="-122"/>
              </a:rPr>
              <a:t>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} </a:t>
            </a:r>
            <a:r>
              <a:rPr lang="en-US" altLang="zh-CN" b="1" dirty="0">
                <a:ea typeface="宋体" charset="-122"/>
              </a:rPr>
              <a:t> </a:t>
            </a:r>
          </a:p>
          <a:p>
            <a:pPr defTabSz="533400">
              <a:lnSpc>
                <a:spcPct val="120000"/>
              </a:lnSpc>
              <a:defRPr/>
            </a:pPr>
            <a:r>
              <a:rPr lang="en-US" altLang="zh-CN" b="1" dirty="0">
                <a:ea typeface="宋体" charset="-122"/>
              </a:rPr>
              <a:t>         … …</a:t>
            </a:r>
            <a:endParaRPr lang="zh-CN" altLang="en-US" b="1" dirty="0">
              <a:ea typeface="宋体" charset="-122"/>
            </a:endParaRPr>
          </a:p>
          <a:p>
            <a:pPr defTabSz="533400">
              <a:lnSpc>
                <a:spcPct val="120000"/>
              </a:lnSpc>
              <a:defRPr/>
            </a:pPr>
            <a:r>
              <a:rPr lang="zh-CN" altLang="en-US" b="1" dirty="0">
                <a:ea typeface="宋体" charset="-122"/>
              </a:rPr>
              <a:t>    </a:t>
            </a:r>
            <a:r>
              <a:rPr lang="pt-BR" altLang="zh-CN" b="1" dirty="0">
                <a:ea typeface="宋体" charset="-122"/>
              </a:rPr>
              <a:t>}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}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214313" y="3212976"/>
            <a:ext cx="8501062" cy="275113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&lt;div id="opt_list"&gt;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    &lt;ul&gt;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        &lt;li&gt;&lt;a href="../util/news_control.jsp?opr=findTopics"&gt;</a:t>
            </a:r>
            <a:r>
              <a:rPr lang="zh-CN" altLang="en-US" b="1" dirty="0">
                <a:ea typeface="宋体" charset="-122"/>
              </a:rPr>
              <a:t>添加新闻</a:t>
            </a:r>
            <a:r>
              <a:rPr lang="en-US" altLang="zh-CN" b="1" dirty="0">
                <a:ea typeface="宋体" charset="-122"/>
              </a:rPr>
              <a:t>&lt;/</a:t>
            </a:r>
            <a:r>
              <a:rPr lang="pt-BR" altLang="zh-CN" b="1" dirty="0">
                <a:ea typeface="宋体" charset="-122"/>
              </a:rPr>
              <a:t>a&gt;&lt;/li&gt;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        &lt;li&gt;&lt;a href="../util/news_control.jsp?opr=list"&gt;</a:t>
            </a:r>
            <a:r>
              <a:rPr lang="zh-CN" altLang="en-US" b="1" dirty="0">
                <a:ea typeface="宋体" charset="-122"/>
              </a:rPr>
              <a:t>编辑新闻</a:t>
            </a:r>
            <a:r>
              <a:rPr lang="en-US" altLang="zh-CN" b="1" dirty="0">
                <a:ea typeface="宋体" charset="-122"/>
              </a:rPr>
              <a:t>&lt;/</a:t>
            </a:r>
            <a:r>
              <a:rPr lang="pt-BR" altLang="zh-CN" b="1" dirty="0">
                <a:ea typeface="宋体" charset="-122"/>
              </a:rPr>
              <a:t>a&gt;&lt;/li&gt;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        &lt;li&gt;&lt;a href="..</a:t>
            </a:r>
            <a:r>
              <a:rPr lang="en-US" altLang="zh-CN" b="1" dirty="0">
                <a:ea typeface="宋体" charset="-122"/>
              </a:rPr>
              <a:t>/</a:t>
            </a:r>
            <a:r>
              <a:rPr lang="en-US" altLang="zh-CN" b="1" dirty="0" err="1">
                <a:ea typeface="宋体" charset="-122"/>
              </a:rPr>
              <a:t>newspages</a:t>
            </a:r>
            <a:r>
              <a:rPr lang="en-US" altLang="zh-CN" b="1" dirty="0">
                <a:ea typeface="宋体" charset="-122"/>
              </a:rPr>
              <a:t>/</a:t>
            </a:r>
            <a:r>
              <a:rPr lang="pt-BR" altLang="zh-CN" b="1" dirty="0">
                <a:ea typeface="宋体" charset="-122"/>
              </a:rPr>
              <a:t>topic_add.jsp"&gt;</a:t>
            </a:r>
            <a:r>
              <a:rPr lang="zh-CN" altLang="en-US" b="1" dirty="0">
                <a:ea typeface="宋体" charset="-122"/>
              </a:rPr>
              <a:t>添加主题</a:t>
            </a:r>
            <a:r>
              <a:rPr lang="en-US" altLang="zh-CN" b="1" dirty="0">
                <a:ea typeface="宋体" charset="-122"/>
              </a:rPr>
              <a:t>&lt;/</a:t>
            </a:r>
            <a:r>
              <a:rPr lang="pt-BR" altLang="zh-CN" b="1" dirty="0">
                <a:ea typeface="宋体" charset="-122"/>
              </a:rPr>
              <a:t>a&gt;&lt;/li&gt;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        </a:t>
            </a:r>
            <a:r>
              <a:rPr lang="pt-BR" altLang="zh-CN" b="1" dirty="0">
                <a:solidFill>
                  <a:srgbClr val="FF0000"/>
                </a:solidFill>
                <a:ea typeface="宋体" charset="-122"/>
              </a:rPr>
              <a:t>&lt;li&gt;&lt;a href="../</a:t>
            </a:r>
            <a:r>
              <a:rPr lang="en-US" altLang="zh-CN" b="1" dirty="0" err="1">
                <a:solidFill>
                  <a:srgbClr val="FF0000"/>
                </a:solidFill>
                <a:ea typeface="宋体" charset="-122"/>
              </a:rPr>
              <a:t>util</a:t>
            </a:r>
            <a:r>
              <a:rPr lang="en-US" altLang="zh-CN" b="1" dirty="0">
                <a:solidFill>
                  <a:srgbClr val="FF0000"/>
                </a:solidFill>
                <a:ea typeface="宋体" charset="-122"/>
              </a:rPr>
              <a:t>/topics</a:t>
            </a:r>
            <a:r>
              <a:rPr lang="pt-BR" altLang="zh-CN" b="1" dirty="0">
                <a:solidFill>
                  <a:srgbClr val="FF0000"/>
                </a:solidFill>
                <a:ea typeface="宋体" charset="-122"/>
              </a:rPr>
              <a:t>?opr=list"&gt;</a:t>
            </a:r>
            <a:r>
              <a:rPr lang="zh-CN" altLang="en-US" b="1" dirty="0">
                <a:solidFill>
                  <a:srgbClr val="FF0000"/>
                </a:solidFill>
                <a:ea typeface="宋体" charset="-122"/>
              </a:rPr>
              <a:t>编辑主题</a:t>
            </a:r>
            <a:r>
              <a:rPr lang="en-US" altLang="zh-CN" b="1" dirty="0">
                <a:solidFill>
                  <a:srgbClr val="FF0000"/>
                </a:solidFill>
                <a:ea typeface="宋体" charset="-122"/>
              </a:rPr>
              <a:t>&lt;/</a:t>
            </a:r>
            <a:r>
              <a:rPr lang="pt-BR" altLang="zh-CN" b="1" dirty="0">
                <a:solidFill>
                  <a:srgbClr val="FF0000"/>
                </a:solidFill>
                <a:ea typeface="宋体" charset="-122"/>
              </a:rPr>
              <a:t>a&gt;&lt;/li&gt;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    &lt;/ul&gt;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&lt;/div&gt;</a:t>
            </a:r>
          </a:p>
        </p:txBody>
      </p:sp>
      <p:grpSp>
        <p:nvGrpSpPr>
          <p:cNvPr id="4" name="组合 14"/>
          <p:cNvGrpSpPr>
            <a:grpSpLocks/>
          </p:cNvGrpSpPr>
          <p:nvPr/>
        </p:nvGrpSpPr>
        <p:grpSpPr bwMode="auto">
          <a:xfrm>
            <a:off x="2286000" y="6072188"/>
            <a:ext cx="5086350" cy="428625"/>
            <a:chOff x="3143240" y="5143512"/>
            <a:chExt cx="5085931" cy="428628"/>
          </a:xfrm>
        </p:grpSpPr>
        <p:sp>
          <p:nvSpPr>
            <p:cNvPr id="13" name="圆角矩形 1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3714744" y="5143512"/>
              <a:ext cx="450063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50190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 bwMode="auto">
            <a:xfrm>
              <a:off x="3962323" y="5187962"/>
              <a:ext cx="4266848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：使用</a:t>
              </a:r>
              <a:r>
                <a:rPr lang="en-US" altLang="zh-CN" sz="1600" b="1" spc="300" dirty="0" err="1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Servlet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实现控制器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23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881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13889 L -4.44444E-6 -0.1944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072063" y="285750"/>
            <a:ext cx="3892550" cy="52387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Servlet</a:t>
            </a:r>
            <a:r>
              <a:rPr dirty="0"/>
              <a:t>的生命周期</a:t>
            </a:r>
            <a:r>
              <a:rPr lang="en-US" altLang="zh-CN" dirty="0"/>
              <a:t>2-1</a:t>
            </a:r>
            <a:endParaRPr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生命周期的各个阶段</a:t>
            </a:r>
            <a:endParaRPr lang="en-GB" dirty="0"/>
          </a:p>
        </p:txBody>
      </p:sp>
      <p:sp>
        <p:nvSpPr>
          <p:cNvPr id="867332" name="AutoShape 4"/>
          <p:cNvSpPr>
            <a:spLocks noChangeArrowheads="1"/>
          </p:cNvSpPr>
          <p:nvPr/>
        </p:nvSpPr>
        <p:spPr bwMode="auto">
          <a:xfrm>
            <a:off x="755650" y="1988840"/>
            <a:ext cx="2232025" cy="407988"/>
          </a:xfrm>
          <a:prstGeom prst="flowChartAlternateProcess">
            <a:avLst/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实例化 </a:t>
            </a:r>
          </a:p>
        </p:txBody>
      </p:sp>
      <p:sp>
        <p:nvSpPr>
          <p:cNvPr id="867333" name="Line 5"/>
          <p:cNvSpPr>
            <a:spLocks noChangeShapeType="1"/>
          </p:cNvSpPr>
          <p:nvPr/>
        </p:nvSpPr>
        <p:spPr bwMode="auto">
          <a:xfrm>
            <a:off x="3059113" y="2204740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7334" name="AutoShape 6"/>
          <p:cNvSpPr>
            <a:spLocks noChangeArrowheads="1"/>
          </p:cNvSpPr>
          <p:nvPr/>
        </p:nvSpPr>
        <p:spPr bwMode="auto">
          <a:xfrm>
            <a:off x="3763963" y="1990428"/>
            <a:ext cx="4984750" cy="50006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Servlet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zh-CN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容器创建 Servlet 的实例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867335" name="AutoShape 7"/>
          <p:cNvSpPr>
            <a:spLocks noChangeArrowheads="1"/>
          </p:cNvSpPr>
          <p:nvPr/>
        </p:nvSpPr>
        <p:spPr bwMode="auto">
          <a:xfrm>
            <a:off x="755650" y="2854028"/>
            <a:ext cx="2232025" cy="407987"/>
          </a:xfrm>
          <a:prstGeom prst="flowChartAlternateProcess">
            <a:avLst/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初始化 </a:t>
            </a:r>
          </a:p>
        </p:txBody>
      </p:sp>
      <p:sp>
        <p:nvSpPr>
          <p:cNvPr id="867336" name="Line 8"/>
          <p:cNvSpPr>
            <a:spLocks noChangeShapeType="1"/>
          </p:cNvSpPr>
          <p:nvPr/>
        </p:nvSpPr>
        <p:spPr bwMode="auto">
          <a:xfrm>
            <a:off x="3059113" y="3096915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7337" name="AutoShape 9"/>
          <p:cNvSpPr>
            <a:spLocks noChangeArrowheads="1"/>
          </p:cNvSpPr>
          <p:nvPr/>
        </p:nvSpPr>
        <p:spPr bwMode="auto">
          <a:xfrm>
            <a:off x="3763963" y="2879428"/>
            <a:ext cx="4984750" cy="452432"/>
          </a:xfrm>
          <a:prstGeom prst="roundRect">
            <a:avLst>
              <a:gd name="adj" fmla="val 68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该容器调用 init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zh-CN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ServletConfig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zh-CN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) 方法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867338" name="AutoShape 10"/>
          <p:cNvSpPr>
            <a:spLocks noChangeArrowheads="1"/>
          </p:cNvSpPr>
          <p:nvPr/>
        </p:nvSpPr>
        <p:spPr bwMode="auto">
          <a:xfrm>
            <a:off x="755650" y="3789065"/>
            <a:ext cx="2232025" cy="407988"/>
          </a:xfrm>
          <a:prstGeom prst="flowChartAlternateProcess">
            <a:avLst/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服务 </a:t>
            </a:r>
          </a:p>
        </p:txBody>
      </p:sp>
      <p:sp>
        <p:nvSpPr>
          <p:cNvPr id="867339" name="Line 11"/>
          <p:cNvSpPr>
            <a:spLocks noChangeShapeType="1"/>
          </p:cNvSpPr>
          <p:nvPr/>
        </p:nvSpPr>
        <p:spPr bwMode="auto">
          <a:xfrm>
            <a:off x="3059113" y="4004965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7340" name="AutoShape 12"/>
          <p:cNvSpPr>
            <a:spLocks noChangeArrowheads="1"/>
          </p:cNvSpPr>
          <p:nvPr/>
        </p:nvSpPr>
        <p:spPr bwMode="auto">
          <a:xfrm>
            <a:off x="3781425" y="3803353"/>
            <a:ext cx="5024438" cy="50006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如果请求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Servlet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，则容器调用 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service() 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方法</a:t>
            </a:r>
          </a:p>
        </p:txBody>
      </p:sp>
      <p:sp>
        <p:nvSpPr>
          <p:cNvPr id="867341" name="AutoShape 13"/>
          <p:cNvSpPr>
            <a:spLocks noChangeArrowheads="1"/>
          </p:cNvSpPr>
          <p:nvPr/>
        </p:nvSpPr>
        <p:spPr bwMode="auto">
          <a:xfrm>
            <a:off x="3763963" y="4725690"/>
            <a:ext cx="5056187" cy="50006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销毁实例之前调用 destroy() 方法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867342" name="AutoShape 14"/>
          <p:cNvSpPr>
            <a:spLocks noChangeArrowheads="1"/>
          </p:cNvSpPr>
          <p:nvPr/>
        </p:nvSpPr>
        <p:spPr bwMode="auto">
          <a:xfrm>
            <a:off x="755650" y="4725690"/>
            <a:ext cx="2232025" cy="407988"/>
          </a:xfrm>
          <a:prstGeom prst="flowChartAlternateProcess">
            <a:avLst/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销毁</a:t>
            </a:r>
          </a:p>
        </p:txBody>
      </p:sp>
      <p:sp>
        <p:nvSpPr>
          <p:cNvPr id="867343" name="Line 15"/>
          <p:cNvSpPr>
            <a:spLocks noChangeShapeType="1"/>
          </p:cNvSpPr>
          <p:nvPr/>
        </p:nvSpPr>
        <p:spPr bwMode="auto">
          <a:xfrm>
            <a:off x="3059113" y="4941590"/>
            <a:ext cx="647700" cy="0"/>
          </a:xfrm>
          <a:prstGeom prst="line">
            <a:avLst/>
          </a:prstGeom>
          <a:noFill/>
          <a:ln w="254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24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1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6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67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6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67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67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67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67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67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67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67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7332" grpId="0" animBg="1" autoUpdateAnimBg="0"/>
      <p:bldP spid="867333" grpId="0" animBg="1"/>
      <p:bldP spid="867334" grpId="0" animBg="1" autoUpdateAnimBg="0"/>
      <p:bldP spid="867335" grpId="0" animBg="1" autoUpdateAnimBg="0"/>
      <p:bldP spid="867336" grpId="0" animBg="1"/>
      <p:bldP spid="867337" grpId="0" animBg="1" autoUpdateAnimBg="0"/>
      <p:bldP spid="867338" grpId="0" animBg="1" autoUpdateAnimBg="0"/>
      <p:bldP spid="867339" grpId="0" animBg="1"/>
      <p:bldP spid="867340" grpId="0" animBg="1" autoUpdateAnimBg="0"/>
      <p:bldP spid="867341" grpId="0" animBg="1" autoUpdateAnimBg="0"/>
      <p:bldP spid="867342" grpId="0" animBg="1" autoUpdateAnimBg="0"/>
      <p:bldP spid="8673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3800" y="285750"/>
            <a:ext cx="3960813" cy="52387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Servlet</a:t>
            </a:r>
            <a:r>
              <a:rPr dirty="0"/>
              <a:t>的生命周期</a:t>
            </a:r>
            <a:r>
              <a:rPr lang="en-US" altLang="zh-CN" dirty="0"/>
              <a:t>2-2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en-US" altLang="zh-CN"/>
              <a:t>Servlet</a:t>
            </a:r>
            <a:r>
              <a:rPr lang="zh-CN" altLang="en-US"/>
              <a:t>的生命周期</a:t>
            </a:r>
            <a:endParaRPr lang="zh-CN" altLang="en-US" dirty="0"/>
          </a:p>
        </p:txBody>
      </p:sp>
      <p:grpSp>
        <p:nvGrpSpPr>
          <p:cNvPr id="33797" name="Group 5"/>
          <p:cNvGrpSpPr>
            <a:grpSpLocks noChangeAspect="1"/>
          </p:cNvGrpSpPr>
          <p:nvPr/>
        </p:nvGrpSpPr>
        <p:grpSpPr bwMode="auto">
          <a:xfrm>
            <a:off x="395288" y="3356992"/>
            <a:ext cx="1177925" cy="1243143"/>
            <a:chOff x="269" y="-8"/>
            <a:chExt cx="1086" cy="1103"/>
          </a:xfrm>
        </p:grpSpPr>
        <p:graphicFrame>
          <p:nvGraphicFramePr>
            <p:cNvPr id="3386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2521177"/>
                </p:ext>
              </p:extLst>
            </p:nvPr>
          </p:nvGraphicFramePr>
          <p:xfrm>
            <a:off x="269" y="-8"/>
            <a:ext cx="941" cy="8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3" r:id="rId4" imgW="2615873" imgH="2666667" progId="">
                    <p:embed/>
                  </p:oleObj>
                </mc:Choice>
                <mc:Fallback>
                  <p:oleObj r:id="rId4" imgW="2615873" imgH="266666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" y="-8"/>
                          <a:ext cx="941" cy="8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3863" name="Picture 7" descr="TowerCas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835150" y="3284538"/>
            <a:ext cx="13858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>
                <a:ea typeface="黑体" pitchFamily="49" charset="-122"/>
                <a:cs typeface="Arial" charset="0"/>
              </a:rPr>
              <a:t>HTTP</a:t>
            </a:r>
            <a:r>
              <a:rPr lang="zh-CN" altLang="en-US" b="1">
                <a:latin typeface="黑体" pitchFamily="49" charset="-122"/>
                <a:ea typeface="黑体" pitchFamily="49" charset="-122"/>
                <a:cs typeface="Arial" charset="0"/>
              </a:rPr>
              <a:t>请求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3203848" y="3357563"/>
            <a:ext cx="1150938" cy="1295400"/>
          </a:xfrm>
          <a:prstGeom prst="can">
            <a:avLst>
              <a:gd name="adj" fmla="val 28138"/>
            </a:avLst>
          </a:prstGeom>
          <a:gradFill rotWithShape="1">
            <a:gsLst>
              <a:gs pos="0">
                <a:srgbClr val="3366FF"/>
              </a:gs>
              <a:gs pos="100000">
                <a:srgbClr val="1C378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zh-CN" altLang="en-US" sz="2000">
                <a:solidFill>
                  <a:schemeClr val="bg1"/>
                </a:solidFill>
                <a:ea typeface="黑体" pitchFamily="49" charset="-122"/>
              </a:rPr>
              <a:t>容器</a:t>
            </a:r>
          </a:p>
        </p:txBody>
      </p:sp>
      <p:sp>
        <p:nvSpPr>
          <p:cNvPr id="11" name="Oval 16"/>
          <p:cNvSpPr>
            <a:spLocks noChangeArrowheads="1"/>
          </p:cNvSpPr>
          <p:nvPr/>
        </p:nvSpPr>
        <p:spPr bwMode="auto">
          <a:xfrm>
            <a:off x="2218917" y="2852738"/>
            <a:ext cx="503238" cy="43180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Oval 17"/>
          <p:cNvSpPr>
            <a:spLocks noChangeArrowheads="1"/>
          </p:cNvSpPr>
          <p:nvPr/>
        </p:nvSpPr>
        <p:spPr bwMode="auto">
          <a:xfrm>
            <a:off x="3505694" y="1844675"/>
            <a:ext cx="503238" cy="43180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AutoShape 18"/>
          <p:cNvSpPr>
            <a:spLocks noChangeArrowheads="1"/>
          </p:cNvSpPr>
          <p:nvPr/>
        </p:nvSpPr>
        <p:spPr bwMode="auto">
          <a:xfrm>
            <a:off x="3203575" y="2349500"/>
            <a:ext cx="1368425" cy="4318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700" b="1" kern="0">
                <a:solidFill>
                  <a:schemeClr val="bg1"/>
                </a:solidFill>
                <a:latin typeface="+mn-ea"/>
                <a:ea typeface="+mn-ea"/>
              </a:rPr>
              <a:t>解析请求 </a:t>
            </a:r>
          </a:p>
        </p:txBody>
      </p:sp>
      <p:sp>
        <p:nvSpPr>
          <p:cNvPr id="14" name="Line 20"/>
          <p:cNvSpPr>
            <a:spLocks noChangeShapeType="1"/>
          </p:cNvSpPr>
          <p:nvPr/>
        </p:nvSpPr>
        <p:spPr bwMode="auto">
          <a:xfrm flipV="1">
            <a:off x="3768576" y="2784475"/>
            <a:ext cx="0" cy="574675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Line 22"/>
          <p:cNvSpPr>
            <a:spLocks noChangeShapeType="1"/>
          </p:cNvSpPr>
          <p:nvPr/>
        </p:nvSpPr>
        <p:spPr bwMode="auto">
          <a:xfrm flipV="1">
            <a:off x="4427538" y="3500438"/>
            <a:ext cx="649287" cy="217487"/>
          </a:xfrm>
          <a:prstGeom prst="line">
            <a:avLst/>
          </a:prstGeom>
          <a:ln cmpd="sng">
            <a:solidFill>
              <a:srgbClr val="00B0F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Oval 25"/>
          <p:cNvSpPr>
            <a:spLocks noChangeArrowheads="1"/>
          </p:cNvSpPr>
          <p:nvPr/>
        </p:nvSpPr>
        <p:spPr bwMode="auto">
          <a:xfrm>
            <a:off x="5725318" y="1700213"/>
            <a:ext cx="503237" cy="431800"/>
          </a:xfrm>
          <a:prstGeom prst="ellipse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>
            <a:off x="4390231" y="4292600"/>
            <a:ext cx="649287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8" name="Oval 28"/>
          <p:cNvSpPr>
            <a:spLocks noChangeArrowheads="1"/>
          </p:cNvSpPr>
          <p:nvPr/>
        </p:nvSpPr>
        <p:spPr bwMode="auto">
          <a:xfrm>
            <a:off x="5850066" y="2640013"/>
            <a:ext cx="503238" cy="431800"/>
          </a:xfrm>
          <a:prstGeom prst="ellipse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Line 29"/>
          <p:cNvSpPr>
            <a:spLocks noChangeShapeType="1"/>
          </p:cNvSpPr>
          <p:nvPr/>
        </p:nvSpPr>
        <p:spPr bwMode="auto">
          <a:xfrm rot="10800000">
            <a:off x="4067175" y="4652963"/>
            <a:ext cx="936625" cy="576262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0" name="Oval 31"/>
          <p:cNvSpPr>
            <a:spLocks noChangeArrowheads="1"/>
          </p:cNvSpPr>
          <p:nvPr/>
        </p:nvSpPr>
        <p:spPr bwMode="auto">
          <a:xfrm>
            <a:off x="6064851" y="3573463"/>
            <a:ext cx="503237" cy="43180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Text Box 32"/>
          <p:cNvSpPr txBox="1">
            <a:spLocks noChangeArrowheads="1"/>
          </p:cNvSpPr>
          <p:nvPr/>
        </p:nvSpPr>
        <p:spPr bwMode="auto">
          <a:xfrm>
            <a:off x="2051050" y="3933825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黑体" pitchFamily="49" charset="-122"/>
                <a:ea typeface="黑体" pitchFamily="49" charset="-122"/>
              </a:rPr>
              <a:t>响应</a:t>
            </a:r>
          </a:p>
        </p:txBody>
      </p:sp>
      <p:sp>
        <p:nvSpPr>
          <p:cNvPr id="23" name="Oval 34"/>
          <p:cNvSpPr>
            <a:spLocks noChangeArrowheads="1"/>
          </p:cNvSpPr>
          <p:nvPr/>
        </p:nvSpPr>
        <p:spPr bwMode="auto">
          <a:xfrm>
            <a:off x="5976937" y="4600135"/>
            <a:ext cx="503238" cy="43180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4" name="AutoShape 35"/>
          <p:cNvSpPr>
            <a:spLocks noChangeArrowheads="1"/>
          </p:cNvSpPr>
          <p:nvPr/>
        </p:nvSpPr>
        <p:spPr bwMode="auto">
          <a:xfrm>
            <a:off x="4857750" y="2205038"/>
            <a:ext cx="1924050" cy="4318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38100" algn="ctr">
            <a:solidFill>
              <a:srgbClr val="00B0F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700" b="1" kern="0" dirty="0">
                <a:solidFill>
                  <a:schemeClr val="bg1"/>
                </a:solidFill>
                <a:latin typeface="+mn-ea"/>
                <a:ea typeface="+mn-ea"/>
              </a:rPr>
              <a:t>创建</a:t>
            </a:r>
            <a:r>
              <a:rPr lang="en-US" altLang="zh-CN" sz="1700" b="1" kern="0" dirty="0" err="1">
                <a:solidFill>
                  <a:schemeClr val="bg1"/>
                </a:solidFill>
                <a:latin typeface="+mn-ea"/>
                <a:ea typeface="+mn-ea"/>
              </a:rPr>
              <a:t>Servlet</a:t>
            </a:r>
            <a:r>
              <a:rPr lang="zh-CN" altLang="en-US" sz="1700" b="1" kern="0" dirty="0">
                <a:solidFill>
                  <a:schemeClr val="bg1"/>
                </a:solidFill>
                <a:latin typeface="+mn-ea"/>
                <a:ea typeface="+mn-ea"/>
              </a:rPr>
              <a:t>实例 </a:t>
            </a: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 bwMode="auto">
          <a:xfrm>
            <a:off x="5076825" y="3071813"/>
            <a:ext cx="1800225" cy="4318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38100" algn="ctr">
            <a:solidFill>
              <a:srgbClr val="00B0F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700" b="1" kern="0" dirty="0">
                <a:solidFill>
                  <a:schemeClr val="bg1"/>
                </a:solidFill>
                <a:latin typeface="+mn-ea"/>
                <a:ea typeface="+mn-ea"/>
              </a:rPr>
              <a:t>调用</a:t>
            </a:r>
            <a:r>
              <a:rPr lang="en-US" altLang="zh-CN" sz="1700" b="1" kern="0" dirty="0" err="1">
                <a:solidFill>
                  <a:schemeClr val="bg1"/>
                </a:solidFill>
                <a:latin typeface="+mn-ea"/>
                <a:ea typeface="+mn-ea"/>
              </a:rPr>
              <a:t>init</a:t>
            </a:r>
            <a:r>
              <a:rPr lang="en-US" altLang="zh-CN" sz="1700" b="1" kern="0" dirty="0">
                <a:solidFill>
                  <a:schemeClr val="bg1"/>
                </a:solidFill>
                <a:latin typeface="+mn-ea"/>
                <a:ea typeface="+mn-ea"/>
              </a:rPr>
              <a:t>()</a:t>
            </a:r>
            <a:r>
              <a:rPr lang="zh-CN" altLang="en-US" sz="1700" b="1" kern="0" dirty="0">
                <a:solidFill>
                  <a:schemeClr val="bg1"/>
                </a:solidFill>
                <a:latin typeface="+mn-ea"/>
                <a:ea typeface="+mn-ea"/>
              </a:rPr>
              <a:t>方法 </a:t>
            </a:r>
          </a:p>
        </p:txBody>
      </p:sp>
      <p:sp>
        <p:nvSpPr>
          <p:cNvPr id="26" name="AutoShape 37"/>
          <p:cNvSpPr>
            <a:spLocks noChangeArrowheads="1"/>
          </p:cNvSpPr>
          <p:nvPr/>
        </p:nvSpPr>
        <p:spPr bwMode="auto">
          <a:xfrm>
            <a:off x="7740650" y="3284538"/>
            <a:ext cx="1150938" cy="1295400"/>
          </a:xfrm>
          <a:prstGeom prst="can">
            <a:avLst>
              <a:gd name="adj" fmla="val 28138"/>
            </a:avLst>
          </a:prstGeom>
          <a:gradFill rotWithShape="1">
            <a:gsLst>
              <a:gs pos="0">
                <a:srgbClr val="3366FF"/>
              </a:gs>
              <a:gs pos="100000">
                <a:srgbClr val="1C378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zh-CN" sz="2000">
                <a:solidFill>
                  <a:schemeClr val="bg1"/>
                </a:solidFill>
                <a:ea typeface="黑体" pitchFamily="49" charset="-122"/>
              </a:rPr>
              <a:t>Servlet</a:t>
            </a:r>
          </a:p>
        </p:txBody>
      </p:sp>
      <p:sp>
        <p:nvSpPr>
          <p:cNvPr id="27" name="AutoShape 38"/>
          <p:cNvSpPr>
            <a:spLocks noChangeArrowheads="1"/>
          </p:cNvSpPr>
          <p:nvPr/>
        </p:nvSpPr>
        <p:spPr bwMode="auto">
          <a:xfrm>
            <a:off x="5076825" y="4076700"/>
            <a:ext cx="2138363" cy="4318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700" b="1" kern="0" dirty="0">
                <a:solidFill>
                  <a:schemeClr val="bg1"/>
                </a:solidFill>
                <a:latin typeface="+mn-ea"/>
                <a:ea typeface="+mn-ea"/>
              </a:rPr>
              <a:t>调用</a:t>
            </a:r>
            <a:r>
              <a:rPr lang="en-US" altLang="zh-CN" sz="1700" b="1" kern="0" dirty="0">
                <a:solidFill>
                  <a:schemeClr val="bg1"/>
                </a:solidFill>
                <a:latin typeface="+mn-ea"/>
                <a:ea typeface="+mn-ea"/>
              </a:rPr>
              <a:t>service()</a:t>
            </a:r>
            <a:r>
              <a:rPr lang="zh-CN" altLang="en-US" sz="1700" b="1" kern="0" dirty="0">
                <a:solidFill>
                  <a:schemeClr val="bg1"/>
                </a:solidFill>
                <a:latin typeface="+mn-ea"/>
                <a:ea typeface="+mn-ea"/>
              </a:rPr>
              <a:t>方法 </a:t>
            </a:r>
          </a:p>
        </p:txBody>
      </p:sp>
      <p:sp>
        <p:nvSpPr>
          <p:cNvPr id="28" name="AutoShape 39"/>
          <p:cNvSpPr>
            <a:spLocks noChangeArrowheads="1"/>
          </p:cNvSpPr>
          <p:nvPr/>
        </p:nvSpPr>
        <p:spPr bwMode="auto">
          <a:xfrm>
            <a:off x="4860032" y="6021388"/>
            <a:ext cx="2376487" cy="4318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38100" algn="ctr">
            <a:solidFill>
              <a:srgbClr val="00B0F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700" b="1" kern="0" dirty="0">
                <a:solidFill>
                  <a:schemeClr val="bg1"/>
                </a:solidFill>
                <a:latin typeface="+mn-ea"/>
                <a:ea typeface="+mn-ea"/>
              </a:rPr>
              <a:t>调用</a:t>
            </a:r>
            <a:r>
              <a:rPr lang="en-US" altLang="zh-CN" sz="1700" b="1" kern="0" dirty="0">
                <a:solidFill>
                  <a:schemeClr val="bg1"/>
                </a:solidFill>
                <a:latin typeface="+mn-ea"/>
                <a:ea typeface="+mn-ea"/>
              </a:rPr>
              <a:t>destroy()</a:t>
            </a:r>
            <a:r>
              <a:rPr lang="zh-CN" altLang="en-US" sz="1700" b="1" kern="0" dirty="0">
                <a:solidFill>
                  <a:schemeClr val="bg1"/>
                </a:solidFill>
                <a:latin typeface="+mn-ea"/>
                <a:ea typeface="+mn-ea"/>
              </a:rPr>
              <a:t>方法 </a:t>
            </a:r>
          </a:p>
        </p:txBody>
      </p:sp>
      <p:sp>
        <p:nvSpPr>
          <p:cNvPr id="29" name="AutoShape 40"/>
          <p:cNvSpPr>
            <a:spLocks noChangeArrowheads="1"/>
          </p:cNvSpPr>
          <p:nvPr/>
        </p:nvSpPr>
        <p:spPr bwMode="auto">
          <a:xfrm>
            <a:off x="5076825" y="5084763"/>
            <a:ext cx="1943100" cy="4318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700" b="1" kern="0" dirty="0">
                <a:solidFill>
                  <a:schemeClr val="bg1"/>
                </a:solidFill>
                <a:latin typeface="+mn-ea"/>
                <a:ea typeface="+mn-ea"/>
              </a:rPr>
              <a:t>输出响应信息 </a:t>
            </a:r>
          </a:p>
        </p:txBody>
      </p:sp>
      <p:sp>
        <p:nvSpPr>
          <p:cNvPr id="30" name="Line 43"/>
          <p:cNvSpPr>
            <a:spLocks noChangeShapeType="1"/>
          </p:cNvSpPr>
          <p:nvPr/>
        </p:nvSpPr>
        <p:spPr bwMode="auto">
          <a:xfrm flipV="1">
            <a:off x="4356100" y="2708275"/>
            <a:ext cx="720725" cy="722313"/>
          </a:xfrm>
          <a:prstGeom prst="line">
            <a:avLst/>
          </a:prstGeom>
          <a:ln cmpd="sng">
            <a:solidFill>
              <a:srgbClr val="00B0F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1" name="Line 44"/>
          <p:cNvSpPr>
            <a:spLocks noChangeShapeType="1"/>
          </p:cNvSpPr>
          <p:nvPr/>
        </p:nvSpPr>
        <p:spPr bwMode="auto">
          <a:xfrm>
            <a:off x="6877050" y="2565400"/>
            <a:ext cx="1006475" cy="792163"/>
          </a:xfrm>
          <a:prstGeom prst="line">
            <a:avLst/>
          </a:prstGeom>
          <a:ln cmpd="sng">
            <a:solidFill>
              <a:srgbClr val="00B0F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2" name="Line 45"/>
          <p:cNvSpPr>
            <a:spLocks noChangeShapeType="1"/>
          </p:cNvSpPr>
          <p:nvPr/>
        </p:nvSpPr>
        <p:spPr bwMode="auto">
          <a:xfrm>
            <a:off x="6877050" y="3357563"/>
            <a:ext cx="863600" cy="431800"/>
          </a:xfrm>
          <a:prstGeom prst="line">
            <a:avLst/>
          </a:prstGeom>
          <a:ln cmpd="sng">
            <a:solidFill>
              <a:srgbClr val="00B0F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3" name="Line 46"/>
          <p:cNvSpPr>
            <a:spLocks noChangeShapeType="1"/>
          </p:cNvSpPr>
          <p:nvPr/>
        </p:nvSpPr>
        <p:spPr bwMode="auto">
          <a:xfrm flipV="1">
            <a:off x="7215206" y="4076700"/>
            <a:ext cx="525444" cy="13811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4" name="Line 47"/>
          <p:cNvSpPr>
            <a:spLocks noChangeShapeType="1"/>
          </p:cNvSpPr>
          <p:nvPr/>
        </p:nvSpPr>
        <p:spPr bwMode="auto">
          <a:xfrm rot="10800000" flipV="1">
            <a:off x="7019925" y="4581525"/>
            <a:ext cx="865188" cy="64770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5" name="Oval 48"/>
          <p:cNvSpPr>
            <a:spLocks noChangeArrowheads="1"/>
          </p:cNvSpPr>
          <p:nvPr/>
        </p:nvSpPr>
        <p:spPr bwMode="auto">
          <a:xfrm>
            <a:off x="2218918" y="4600135"/>
            <a:ext cx="503237" cy="43180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6" name="Line 49"/>
          <p:cNvSpPr>
            <a:spLocks noChangeShapeType="1"/>
          </p:cNvSpPr>
          <p:nvPr/>
        </p:nvSpPr>
        <p:spPr bwMode="auto">
          <a:xfrm flipV="1">
            <a:off x="7326420" y="6237288"/>
            <a:ext cx="1008063" cy="0"/>
          </a:xfrm>
          <a:prstGeom prst="line">
            <a:avLst/>
          </a:prstGeom>
          <a:ln cmpd="sng">
            <a:solidFill>
              <a:srgbClr val="00B0F0"/>
            </a:solidFill>
            <a:prstDash val="dash"/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7" name="Line 50"/>
          <p:cNvSpPr>
            <a:spLocks noChangeShapeType="1"/>
          </p:cNvSpPr>
          <p:nvPr/>
        </p:nvSpPr>
        <p:spPr bwMode="auto">
          <a:xfrm flipV="1">
            <a:off x="8334483" y="4673472"/>
            <a:ext cx="0" cy="1584325"/>
          </a:xfrm>
          <a:prstGeom prst="line">
            <a:avLst/>
          </a:prstGeom>
          <a:ln cmpd="sng">
            <a:solidFill>
              <a:srgbClr val="00B0F0"/>
            </a:solidFill>
            <a:prstDash val="dash"/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8" name="Line 51"/>
          <p:cNvSpPr>
            <a:spLocks noChangeShapeType="1"/>
          </p:cNvSpPr>
          <p:nvPr/>
        </p:nvSpPr>
        <p:spPr bwMode="auto">
          <a:xfrm rot="10800000" flipV="1">
            <a:off x="3757314" y="4724400"/>
            <a:ext cx="0" cy="1584325"/>
          </a:xfrm>
          <a:prstGeom prst="line">
            <a:avLst/>
          </a:prstGeom>
          <a:ln cmpd="sng">
            <a:solidFill>
              <a:srgbClr val="00B0F0"/>
            </a:solidFill>
            <a:prstDash val="dash"/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9" name="Line 52"/>
          <p:cNvSpPr>
            <a:spLocks noChangeShapeType="1"/>
          </p:cNvSpPr>
          <p:nvPr/>
        </p:nvSpPr>
        <p:spPr bwMode="auto">
          <a:xfrm rot="-10800000" flipH="1" flipV="1">
            <a:off x="3779838" y="6286716"/>
            <a:ext cx="1008063" cy="0"/>
          </a:xfrm>
          <a:prstGeom prst="line">
            <a:avLst/>
          </a:prstGeom>
          <a:ln cmpd="sng">
            <a:solidFill>
              <a:srgbClr val="00B0F0"/>
            </a:solidFill>
            <a:prstDash val="dash"/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1" name="Oval 54"/>
          <p:cNvSpPr>
            <a:spLocks noChangeArrowheads="1"/>
          </p:cNvSpPr>
          <p:nvPr/>
        </p:nvSpPr>
        <p:spPr bwMode="auto">
          <a:xfrm>
            <a:off x="5725317" y="5589504"/>
            <a:ext cx="503237" cy="431800"/>
          </a:xfrm>
          <a:prstGeom prst="ellipse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2" name="Line 4"/>
          <p:cNvSpPr>
            <a:spLocks noChangeShapeType="1"/>
          </p:cNvSpPr>
          <p:nvPr/>
        </p:nvSpPr>
        <p:spPr bwMode="auto">
          <a:xfrm>
            <a:off x="1703068" y="3747873"/>
            <a:ext cx="1439863" cy="0"/>
          </a:xfrm>
          <a:prstGeom prst="line">
            <a:avLst/>
          </a:prstGeom>
          <a:ln w="88900"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3" name="Line 6"/>
          <p:cNvSpPr>
            <a:spLocks noChangeShapeType="1"/>
          </p:cNvSpPr>
          <p:nvPr/>
        </p:nvSpPr>
        <p:spPr bwMode="auto">
          <a:xfrm>
            <a:off x="1619250" y="4365104"/>
            <a:ext cx="1439863" cy="0"/>
          </a:xfrm>
          <a:prstGeom prst="line">
            <a:avLst/>
          </a:prstGeom>
          <a:ln w="88900" cmpd="sng">
            <a:solidFill>
              <a:schemeClr val="accent5">
                <a:lumMod val="50000"/>
              </a:schemeClr>
            </a:solidFill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25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43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66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76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81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86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1" grpId="0" animBg="1" autoUpdateAnimBg="0"/>
      <p:bldP spid="12" grpId="0" animBg="1" autoUpdateAnimBg="0"/>
      <p:bldP spid="13" grpId="0" animBg="1" autoUpdateAnimBg="0"/>
      <p:bldP spid="16" grpId="0" animBg="1" autoUpdateAnimBg="0"/>
      <p:bldP spid="18" grpId="0" animBg="1" autoUpdateAnimBg="0"/>
      <p:bldP spid="20" grpId="0" animBg="1" autoUpdateAnimBg="0"/>
      <p:bldP spid="21" grpId="0" autoUpdateAnimBg="0"/>
      <p:bldP spid="23" grpId="0" animBg="1" autoUpdateAnimBg="0"/>
      <p:bldP spid="24" grpId="0" animBg="1" autoUpdateAnimBg="0"/>
      <p:bldP spid="25" grpId="0" animBg="1" autoUpdateAnimBg="0"/>
      <p:bldP spid="27" grpId="0" animBg="1" autoUpdateAnimBg="0"/>
      <p:bldP spid="28" grpId="0" animBg="1" autoUpdateAnimBg="0"/>
      <p:bldP spid="29" grpId="0" animBg="1" autoUpdateAnimBg="0"/>
      <p:bldP spid="35" grpId="0" animBg="1" autoUpdateAnimBg="0"/>
      <p:bldP spid="41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357688" y="285750"/>
            <a:ext cx="4606925" cy="523875"/>
          </a:xfrm>
        </p:spPr>
        <p:txBody>
          <a:bodyPr/>
          <a:lstStyle/>
          <a:p>
            <a:pPr>
              <a:defRPr/>
            </a:pPr>
            <a:r>
              <a:t>获取</a:t>
            </a:r>
            <a:r>
              <a:rPr lang="en-US" altLang="zh-CN"/>
              <a:t>Servlet</a:t>
            </a:r>
            <a:r>
              <a:t>初始化参数</a:t>
            </a:r>
            <a:r>
              <a:rPr lang="en-US" altLang="zh-CN"/>
              <a:t>2-1</a:t>
            </a:r>
            <a:endParaRPr lang="en-US" altLang="zh-CN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en-US" altLang="zh-CN"/>
              <a:t>Servlet</a:t>
            </a:r>
            <a:r>
              <a:rPr lang="zh-CN" altLang="en-US"/>
              <a:t>初始化参数配置</a:t>
            </a:r>
            <a:endParaRPr lang="zh-CN" altLang="en-US" dirty="0"/>
          </a:p>
        </p:txBody>
      </p:sp>
      <p:sp>
        <p:nvSpPr>
          <p:cNvPr id="27652" name="AutoShape 4"/>
          <p:cNvSpPr>
            <a:spLocks noChangeArrowheads="1"/>
          </p:cNvSpPr>
          <p:nvPr/>
        </p:nvSpPr>
        <p:spPr bwMode="auto">
          <a:xfrm>
            <a:off x="714375" y="1772816"/>
            <a:ext cx="7837488" cy="4714875"/>
          </a:xfrm>
          <a:prstGeom prst="roundRect">
            <a:avLst>
              <a:gd name="adj" fmla="val 21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b="1" dirty="0">
                <a:ea typeface="宋体" charset="-122"/>
              </a:rPr>
              <a:t>&lt;web-app&gt;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ea typeface="宋体" charset="-122"/>
              </a:rPr>
              <a:t>    &lt;</a:t>
            </a:r>
            <a:r>
              <a:rPr lang="en-US" altLang="zh-CN" b="1" dirty="0" err="1">
                <a:ea typeface="宋体" charset="-122"/>
              </a:rPr>
              <a:t>servlet</a:t>
            </a:r>
            <a:r>
              <a:rPr lang="en-US" altLang="zh-CN" b="1" dirty="0">
                <a:ea typeface="宋体" charset="-122"/>
              </a:rPr>
              <a:t>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ea typeface="宋体" charset="-122"/>
              </a:rPr>
              <a:t>        &lt;</a:t>
            </a:r>
            <a:r>
              <a:rPr lang="en-US" altLang="zh-CN" b="1" dirty="0" err="1">
                <a:ea typeface="宋体" charset="-122"/>
              </a:rPr>
              <a:t>servlet</a:t>
            </a:r>
            <a:r>
              <a:rPr lang="en-US" altLang="zh-CN" b="1" dirty="0">
                <a:ea typeface="宋体" charset="-122"/>
              </a:rPr>
              <a:t>-name&gt;</a:t>
            </a:r>
            <a:r>
              <a:rPr lang="en-US" altLang="zh-CN" b="1" dirty="0" err="1">
                <a:ea typeface="宋体" charset="-122"/>
              </a:rPr>
              <a:t>HelloServlet</a:t>
            </a:r>
            <a:r>
              <a:rPr lang="en-US" altLang="zh-CN" b="1" dirty="0">
                <a:ea typeface="宋体" charset="-122"/>
              </a:rPr>
              <a:t>&lt;/</a:t>
            </a:r>
            <a:r>
              <a:rPr lang="en-US" altLang="zh-CN" b="1" dirty="0" err="1">
                <a:ea typeface="宋体" charset="-122"/>
              </a:rPr>
              <a:t>servlet</a:t>
            </a:r>
            <a:r>
              <a:rPr lang="en-US" altLang="zh-CN" b="1" dirty="0">
                <a:ea typeface="宋体" charset="-122"/>
              </a:rPr>
              <a:t>-name&gt;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ea typeface="宋体" charset="-122"/>
              </a:rPr>
              <a:t>        &lt;servlet-class&gt;</a:t>
            </a:r>
            <a:r>
              <a:rPr lang="en-US" altLang="zh-CN" b="1" dirty="0" err="1">
                <a:ea typeface="宋体" charset="-122"/>
              </a:rPr>
              <a:t>demo.servlet.HelloServlet</a:t>
            </a:r>
            <a:r>
              <a:rPr lang="en-US" altLang="zh-CN" b="1" dirty="0">
                <a:ea typeface="宋体" charset="-122"/>
              </a:rPr>
              <a:t>&lt;/servlet-class&gt;</a:t>
            </a:r>
            <a:endParaRPr lang="fr-FR" altLang="zh-CN" b="1" dirty="0">
              <a:ea typeface="宋体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fr-FR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       &lt;init-param&gt;</a:t>
            </a:r>
          </a:p>
          <a:p>
            <a:pPr>
              <a:lnSpc>
                <a:spcPct val="120000"/>
              </a:lnSpc>
              <a:defRPr/>
            </a:pPr>
            <a:r>
              <a:rPr lang="fr-FR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           &lt;param-name&gt;initParam&lt;/param-name&gt;</a:t>
            </a:r>
          </a:p>
          <a:p>
            <a:pPr>
              <a:lnSpc>
                <a:spcPct val="120000"/>
              </a:lnSpc>
              <a:defRPr/>
            </a:pPr>
            <a:r>
              <a:rPr lang="fr-FR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           &lt;param-value&gt;Hello Servlet&lt;/param-value&gt;</a:t>
            </a:r>
          </a:p>
          <a:p>
            <a:pPr>
              <a:lnSpc>
                <a:spcPct val="120000"/>
              </a:lnSpc>
              <a:defRPr/>
            </a:pPr>
            <a:r>
              <a:rPr lang="fr-FR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       &lt;/init-param&gt;</a:t>
            </a:r>
            <a:endParaRPr lang="en-US" altLang="zh-CN" b="1" dirty="0">
              <a:solidFill>
                <a:srgbClr val="FF0000"/>
              </a:solidFill>
              <a:latin typeface="+mn-lt"/>
              <a:ea typeface="宋体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ea typeface="宋体" charset="-122"/>
              </a:rPr>
              <a:t>    &lt;/</a:t>
            </a:r>
            <a:r>
              <a:rPr lang="en-US" altLang="zh-CN" b="1" dirty="0" err="1">
                <a:ea typeface="宋体" charset="-122"/>
              </a:rPr>
              <a:t>servlet</a:t>
            </a:r>
            <a:r>
              <a:rPr lang="en-US" altLang="zh-CN" b="1" dirty="0">
                <a:ea typeface="宋体" charset="-122"/>
              </a:rPr>
              <a:t>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ea typeface="宋体" charset="-122"/>
              </a:rPr>
              <a:t>    &lt;</a:t>
            </a:r>
            <a:r>
              <a:rPr lang="en-US" altLang="zh-CN" b="1" dirty="0" err="1">
                <a:ea typeface="宋体" charset="-122"/>
              </a:rPr>
              <a:t>servlet</a:t>
            </a:r>
            <a:r>
              <a:rPr lang="en-US" altLang="zh-CN" b="1" dirty="0">
                <a:ea typeface="宋体" charset="-122"/>
              </a:rPr>
              <a:t>-mapping&gt;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ea typeface="宋体" charset="-122"/>
              </a:rPr>
              <a:t>        &lt;</a:t>
            </a:r>
            <a:r>
              <a:rPr lang="en-US" altLang="zh-CN" b="1" dirty="0" err="1">
                <a:ea typeface="宋体" charset="-122"/>
              </a:rPr>
              <a:t>servlet</a:t>
            </a:r>
            <a:r>
              <a:rPr lang="en-US" altLang="zh-CN" b="1" dirty="0">
                <a:ea typeface="宋体" charset="-122"/>
              </a:rPr>
              <a:t>-name&gt;</a:t>
            </a:r>
            <a:r>
              <a:rPr lang="en-US" altLang="zh-CN" b="1" dirty="0" err="1">
                <a:ea typeface="宋体" charset="-122"/>
              </a:rPr>
              <a:t>HelloServlet</a:t>
            </a:r>
            <a:r>
              <a:rPr lang="en-US" altLang="zh-CN" b="1" dirty="0">
                <a:ea typeface="宋体" charset="-122"/>
              </a:rPr>
              <a:t>&lt;/</a:t>
            </a:r>
            <a:r>
              <a:rPr lang="en-US" altLang="zh-CN" b="1" dirty="0" err="1">
                <a:ea typeface="宋体" charset="-122"/>
              </a:rPr>
              <a:t>servlet</a:t>
            </a:r>
            <a:r>
              <a:rPr lang="en-US" altLang="zh-CN" b="1" dirty="0">
                <a:ea typeface="宋体" charset="-122"/>
              </a:rPr>
              <a:t>-name&gt;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ea typeface="宋体" charset="-122"/>
              </a:rPr>
              <a:t>        &lt;</a:t>
            </a:r>
            <a:r>
              <a:rPr lang="en-US" altLang="zh-CN" b="1" dirty="0" err="1">
                <a:ea typeface="宋体" charset="-122"/>
              </a:rPr>
              <a:t>url</a:t>
            </a:r>
            <a:r>
              <a:rPr lang="en-US" altLang="zh-CN" b="1" dirty="0">
                <a:ea typeface="宋体" charset="-122"/>
              </a:rPr>
              <a:t>-pattern&gt;/</a:t>
            </a:r>
            <a:r>
              <a:rPr lang="en-US" altLang="zh-CN" b="1" dirty="0" err="1">
                <a:ea typeface="宋体" charset="-122"/>
              </a:rPr>
              <a:t>HelloServlet</a:t>
            </a:r>
            <a:r>
              <a:rPr lang="en-US" altLang="zh-CN" b="1" dirty="0">
                <a:ea typeface="宋体" charset="-122"/>
              </a:rPr>
              <a:t>&lt;/</a:t>
            </a:r>
            <a:r>
              <a:rPr lang="en-US" altLang="zh-CN" b="1" dirty="0" err="1">
                <a:ea typeface="宋体" charset="-122"/>
              </a:rPr>
              <a:t>url</a:t>
            </a:r>
            <a:r>
              <a:rPr lang="en-US" altLang="zh-CN" b="1" dirty="0">
                <a:ea typeface="宋体" charset="-122"/>
              </a:rPr>
              <a:t>-pattern&gt;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ea typeface="宋体" charset="-122"/>
              </a:rPr>
              <a:t>    &lt;/</a:t>
            </a:r>
            <a:r>
              <a:rPr lang="en-US" altLang="zh-CN" b="1" dirty="0" err="1">
                <a:ea typeface="宋体" charset="-122"/>
              </a:rPr>
              <a:t>servlet</a:t>
            </a:r>
            <a:r>
              <a:rPr lang="en-US" altLang="zh-CN" b="1" dirty="0">
                <a:ea typeface="宋体" charset="-122"/>
              </a:rPr>
              <a:t>-mapping&gt;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ea typeface="宋体" charset="-122"/>
              </a:rPr>
              <a:t>&lt;/web-app&gt;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26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789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357688" y="285750"/>
            <a:ext cx="4606925" cy="523875"/>
          </a:xfrm>
        </p:spPr>
        <p:txBody>
          <a:bodyPr/>
          <a:lstStyle/>
          <a:p>
            <a:pPr>
              <a:defRPr/>
            </a:pPr>
            <a:r>
              <a:t>获取</a:t>
            </a:r>
            <a:r>
              <a:rPr lang="en-US" altLang="zh-CN"/>
              <a:t>Servlet</a:t>
            </a:r>
            <a:r>
              <a:t>初始化参数</a:t>
            </a:r>
            <a:r>
              <a:rPr lang="en-US" altLang="zh-CN"/>
              <a:t>2-2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获取初始化参数</a:t>
            </a:r>
          </a:p>
        </p:txBody>
      </p:sp>
      <p:sp>
        <p:nvSpPr>
          <p:cNvPr id="28676" name="AutoShape 4"/>
          <p:cNvSpPr>
            <a:spLocks noChangeArrowheads="1"/>
          </p:cNvSpPr>
          <p:nvPr/>
        </p:nvSpPr>
        <p:spPr bwMode="auto">
          <a:xfrm>
            <a:off x="625475" y="1785938"/>
            <a:ext cx="7772400" cy="241935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public void </a:t>
            </a:r>
            <a:r>
              <a:rPr lang="en-US" altLang="zh-CN" b="1" dirty="0" err="1">
                <a:latin typeface="+mn-lt"/>
                <a:ea typeface="宋体" charset="-122"/>
              </a:rPr>
              <a:t>doGet</a:t>
            </a:r>
            <a:r>
              <a:rPr lang="en-US" altLang="zh-CN" b="1" dirty="0">
                <a:latin typeface="+mn-lt"/>
                <a:ea typeface="宋体" charset="-122"/>
              </a:rPr>
              <a:t> ( </a:t>
            </a:r>
            <a:r>
              <a:rPr lang="en-US" altLang="zh-CN" b="1" dirty="0" err="1">
                <a:latin typeface="+mn-lt"/>
                <a:ea typeface="宋体" charset="-122"/>
              </a:rPr>
              <a:t>HttpServletRequest</a:t>
            </a:r>
            <a:r>
              <a:rPr lang="en-US" altLang="zh-CN" b="1" dirty="0">
                <a:latin typeface="+mn-lt"/>
                <a:ea typeface="宋体" charset="-122"/>
              </a:rPr>
              <a:t>  request, 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                      </a:t>
            </a:r>
            <a:r>
              <a:rPr lang="en-US" altLang="zh-CN" b="1" dirty="0" err="1">
                <a:latin typeface="+mn-lt"/>
                <a:ea typeface="宋体" charset="-122"/>
              </a:rPr>
              <a:t>HttpServletResponse</a:t>
            </a:r>
            <a:r>
              <a:rPr lang="en-US" altLang="zh-CN" b="1" dirty="0">
                <a:latin typeface="+mn-lt"/>
                <a:ea typeface="宋体" charset="-122"/>
              </a:rPr>
              <a:t>  response )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                      throws  </a:t>
            </a:r>
            <a:r>
              <a:rPr lang="en-US" altLang="zh-CN" b="1" dirty="0" err="1">
                <a:latin typeface="+mn-lt"/>
                <a:ea typeface="宋体" charset="-122"/>
              </a:rPr>
              <a:t>ServletException</a:t>
            </a:r>
            <a:r>
              <a:rPr lang="en-US" altLang="zh-CN" b="1" dirty="0">
                <a:latin typeface="+mn-lt"/>
                <a:ea typeface="宋体" charset="-122"/>
              </a:rPr>
              <a:t>,  </a:t>
            </a:r>
            <a:r>
              <a:rPr lang="en-US" altLang="zh-CN" b="1" dirty="0" err="1">
                <a:latin typeface="+mn-lt"/>
                <a:ea typeface="宋体" charset="-122"/>
              </a:rPr>
              <a:t>IOException</a:t>
            </a:r>
            <a:r>
              <a:rPr lang="en-US" altLang="zh-CN" b="1" dirty="0">
                <a:latin typeface="+mn-lt"/>
                <a:ea typeface="宋体" charset="-122"/>
              </a:rPr>
              <a:t>  {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        </a:t>
            </a:r>
            <a:r>
              <a:rPr lang="en-US" altLang="zh-CN" b="1" dirty="0" err="1">
                <a:latin typeface="+mn-lt"/>
                <a:ea typeface="宋体" charset="-122"/>
              </a:rPr>
              <a:t>System.out.println</a:t>
            </a:r>
            <a:r>
              <a:rPr lang="en-US" altLang="zh-CN" b="1" dirty="0">
                <a:latin typeface="+mn-lt"/>
                <a:ea typeface="宋体" charset="-122"/>
              </a:rPr>
              <a:t>("</a:t>
            </a:r>
            <a:r>
              <a:rPr lang="zh-CN" altLang="en-US" b="1" dirty="0">
                <a:latin typeface="+mn-lt"/>
                <a:ea typeface="宋体" charset="-122"/>
              </a:rPr>
              <a:t>处理请求时</a:t>
            </a:r>
            <a:r>
              <a:rPr lang="en-US" altLang="zh-CN" b="1" dirty="0">
                <a:latin typeface="+mn-lt"/>
                <a:ea typeface="宋体" charset="-122"/>
              </a:rPr>
              <a:t>,</a:t>
            </a:r>
            <a:r>
              <a:rPr lang="en-US" altLang="zh-CN" b="1" dirty="0" err="1">
                <a:latin typeface="+mn-lt"/>
                <a:ea typeface="宋体" charset="-122"/>
              </a:rPr>
              <a:t>doGet</a:t>
            </a:r>
            <a:r>
              <a:rPr lang="en-US" altLang="zh-CN" b="1" dirty="0">
                <a:latin typeface="+mn-lt"/>
                <a:ea typeface="宋体" charset="-122"/>
              </a:rPr>
              <a:t>()</a:t>
            </a:r>
            <a:r>
              <a:rPr lang="zh-CN" altLang="en-US" b="1" dirty="0">
                <a:latin typeface="+mn-lt"/>
                <a:ea typeface="宋体" charset="-122"/>
              </a:rPr>
              <a:t>方法被调用。</a:t>
            </a:r>
            <a:r>
              <a:rPr lang="en-US" altLang="zh-CN" b="1" dirty="0">
                <a:latin typeface="+mn-lt"/>
                <a:ea typeface="宋体" charset="-122"/>
              </a:rPr>
              <a:t>");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       String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charset="-122"/>
              </a:rPr>
              <a:t>initParam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=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charset="-122"/>
              </a:rPr>
              <a:t>getInitParameter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( "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charset="-122"/>
              </a:rPr>
              <a:t>initParam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" );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        </a:t>
            </a:r>
            <a:r>
              <a:rPr lang="en-US" altLang="zh-CN" b="1" dirty="0" err="1">
                <a:latin typeface="+mn-lt"/>
                <a:ea typeface="宋体" charset="-122"/>
              </a:rPr>
              <a:t>System.out.println</a:t>
            </a:r>
            <a:r>
              <a:rPr lang="en-US" altLang="zh-CN" b="1" dirty="0">
                <a:latin typeface="+mn-lt"/>
                <a:ea typeface="宋体" charset="-122"/>
              </a:rPr>
              <a:t>(</a:t>
            </a:r>
            <a:r>
              <a:rPr lang="en-US" altLang="zh-CN" b="1" dirty="0" err="1">
                <a:latin typeface="+mn-lt"/>
                <a:ea typeface="宋体" charset="-122"/>
              </a:rPr>
              <a:t>initParam</a:t>
            </a:r>
            <a:r>
              <a:rPr lang="en-US" altLang="zh-CN" b="1" dirty="0">
                <a:latin typeface="+mn-lt"/>
                <a:ea typeface="宋体" charset="-122"/>
              </a:rPr>
              <a:t>);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}</a:t>
            </a:r>
          </a:p>
        </p:txBody>
      </p:sp>
      <p:sp>
        <p:nvSpPr>
          <p:cNvPr id="921605" name="AutoShape 5"/>
          <p:cNvSpPr>
            <a:spLocks noChangeArrowheads="1"/>
          </p:cNvSpPr>
          <p:nvPr/>
        </p:nvSpPr>
        <p:spPr bwMode="auto">
          <a:xfrm>
            <a:off x="4859338" y="3573463"/>
            <a:ext cx="2740025" cy="4079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  根据参数名称进行读取</a:t>
            </a:r>
            <a:r>
              <a:rPr lang="en-US" altLang="zh-CN" b="1" kern="0">
                <a:solidFill>
                  <a:schemeClr val="bg1"/>
                </a:solidFill>
                <a:latin typeface="Arial"/>
                <a:ea typeface="黑体"/>
              </a:rPr>
              <a:t>  </a:t>
            </a:r>
          </a:p>
        </p:txBody>
      </p:sp>
      <p:pic>
        <p:nvPicPr>
          <p:cNvPr id="40967" name="图片 15" descr="图7.1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214813"/>
            <a:ext cx="6072188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2214563" y="6286500"/>
            <a:ext cx="5143500" cy="428625"/>
            <a:chOff x="3143240" y="5143512"/>
            <a:chExt cx="5143556" cy="428628"/>
          </a:xfrm>
        </p:grpSpPr>
        <p:sp>
          <p:nvSpPr>
            <p:cNvPr id="16" name="圆角矩形 15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3714744" y="5143512"/>
              <a:ext cx="457205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40975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 bwMode="auto">
            <a:xfrm>
              <a:off x="3962627" y="5187962"/>
              <a:ext cx="4266791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：获取</a:t>
              </a:r>
              <a:r>
                <a:rPr lang="en-US" altLang="zh-CN" sz="1600" b="1" spc="300" dirty="0" err="1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Servlet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初始化参数</a:t>
              </a: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27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786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357688" y="285750"/>
            <a:ext cx="4606925" cy="523875"/>
          </a:xfrm>
        </p:spPr>
        <p:txBody>
          <a:bodyPr/>
          <a:lstStyle/>
          <a:p>
            <a:pPr>
              <a:defRPr/>
            </a:pPr>
            <a:r>
              <a:t>获取</a:t>
            </a:r>
            <a:r>
              <a:rPr lang="en-US" altLang="zh-CN"/>
              <a:t>Servlet</a:t>
            </a:r>
            <a:r>
              <a:t>上下文参数</a:t>
            </a:r>
            <a:r>
              <a:rPr lang="en-US" altLang="zh-CN"/>
              <a:t>2-1</a:t>
            </a:r>
            <a:endParaRPr lang="en-US" altLang="zh-CN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配置</a:t>
            </a:r>
            <a:r>
              <a:rPr lang="en-US" altLang="zh-CN" dirty="0"/>
              <a:t>Servlet</a:t>
            </a:r>
            <a:r>
              <a:rPr lang="zh-CN" altLang="en-US" dirty="0"/>
              <a:t>上下文</a:t>
            </a:r>
          </a:p>
        </p:txBody>
      </p:sp>
      <p:sp>
        <p:nvSpPr>
          <p:cNvPr id="30724" name="AutoShape 4"/>
          <p:cNvSpPr>
            <a:spLocks noChangeArrowheads="1"/>
          </p:cNvSpPr>
          <p:nvPr/>
        </p:nvSpPr>
        <p:spPr bwMode="auto">
          <a:xfrm>
            <a:off x="684213" y="2060575"/>
            <a:ext cx="7772400" cy="2649538"/>
          </a:xfrm>
          <a:prstGeom prst="roundRect">
            <a:avLst>
              <a:gd name="adj" fmla="val 487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pt-BR" altLang="zh-CN" b="1" dirty="0">
                <a:latin typeface="+mn-lt"/>
                <a:ea typeface="宋体" charset="-122"/>
              </a:rPr>
              <a:t>&lt;web-app&gt;</a:t>
            </a:r>
            <a:endParaRPr lang="fr-FR" altLang="zh-CN" b="1" dirty="0">
              <a:latin typeface="+mn-lt"/>
              <a:ea typeface="宋体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fr-FR" altLang="zh-CN" b="1" dirty="0">
                <a:latin typeface="+mn-lt"/>
                <a:ea typeface="宋体" charset="-122"/>
              </a:rPr>
              <a:t>    </a:t>
            </a:r>
            <a:r>
              <a:rPr lang="fr-FR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&lt;context-param&gt;</a:t>
            </a:r>
          </a:p>
          <a:p>
            <a:pPr>
              <a:lnSpc>
                <a:spcPct val="130000"/>
              </a:lnSpc>
              <a:defRPr/>
            </a:pPr>
            <a:r>
              <a:rPr lang="fr-FR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       &lt;param-name&gt;contextParam&lt;/param-name&gt;</a:t>
            </a:r>
          </a:p>
          <a:p>
            <a:pPr>
              <a:lnSpc>
                <a:spcPct val="130000"/>
              </a:lnSpc>
              <a:defRPr/>
            </a:pPr>
            <a:r>
              <a:rPr lang="fr-FR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       &lt;param-value&gt;Hello Servlet&lt;/param-value&gt;</a:t>
            </a:r>
          </a:p>
          <a:p>
            <a:pPr>
              <a:lnSpc>
                <a:spcPct val="130000"/>
              </a:lnSpc>
              <a:defRPr/>
            </a:pPr>
            <a:r>
              <a:rPr lang="fr-FR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   &lt;/context-param&gt;</a:t>
            </a:r>
            <a:endParaRPr lang="pt-BR" altLang="zh-CN" b="1" dirty="0">
              <a:solidFill>
                <a:srgbClr val="FF0000"/>
              </a:solidFill>
              <a:latin typeface="+mn-lt"/>
              <a:ea typeface="宋体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pt-BR" altLang="zh-CN" b="1" dirty="0">
                <a:latin typeface="+mn-lt"/>
                <a:ea typeface="宋体" charset="-122"/>
              </a:rPr>
              <a:t>    &lt;!--</a:t>
            </a:r>
            <a:r>
              <a:rPr lang="zh-CN" altLang="pt-BR" b="1" dirty="0">
                <a:latin typeface="+mn-lt"/>
                <a:ea typeface="宋体" charset="-122"/>
              </a:rPr>
              <a:t>省略其他配置</a:t>
            </a:r>
            <a:r>
              <a:rPr lang="pt-BR" altLang="zh-CN" b="1" dirty="0">
                <a:latin typeface="+mn-lt"/>
                <a:ea typeface="宋体" charset="-122"/>
              </a:rPr>
              <a:t>--&gt;</a:t>
            </a:r>
          </a:p>
          <a:p>
            <a:pPr>
              <a:lnSpc>
                <a:spcPct val="130000"/>
              </a:lnSpc>
              <a:defRPr/>
            </a:pPr>
            <a:r>
              <a:rPr lang="pt-BR" altLang="zh-CN" b="1" dirty="0">
                <a:latin typeface="+mn-lt"/>
                <a:ea typeface="宋体" charset="-122"/>
              </a:rPr>
              <a:t>&lt;/web-app&gt;</a:t>
            </a:r>
            <a:endParaRPr lang="en-US" altLang="zh-CN" b="1" dirty="0">
              <a:latin typeface="+mn-lt"/>
              <a:ea typeface="宋体" charset="-122"/>
            </a:endParaRPr>
          </a:p>
        </p:txBody>
      </p:sp>
      <p:sp>
        <p:nvSpPr>
          <p:cNvPr id="922629" name="AutoShape 5"/>
          <p:cNvSpPr>
            <a:spLocks noChangeArrowheads="1"/>
          </p:cNvSpPr>
          <p:nvPr/>
        </p:nvSpPr>
        <p:spPr bwMode="auto">
          <a:xfrm>
            <a:off x="6215063" y="2643188"/>
            <a:ext cx="2143125" cy="4079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初始化参数的名字 </a:t>
            </a:r>
            <a:endParaRPr lang="en-US" altLang="zh-CN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922635" name="AutoShape 11"/>
          <p:cNvSpPr>
            <a:spLocks noChangeArrowheads="1"/>
          </p:cNvSpPr>
          <p:nvPr/>
        </p:nvSpPr>
        <p:spPr bwMode="auto">
          <a:xfrm>
            <a:off x="6215063" y="3286125"/>
            <a:ext cx="2143125" cy="407988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初始化参数的值 </a:t>
            </a:r>
            <a:endParaRPr lang="en-US" altLang="zh-CN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28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29" grpId="0" animBg="1" autoUpdateAnimBg="0"/>
      <p:bldP spid="922635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357688" y="285750"/>
            <a:ext cx="4606925" cy="523875"/>
          </a:xfrm>
        </p:spPr>
        <p:txBody>
          <a:bodyPr/>
          <a:lstStyle/>
          <a:p>
            <a:pPr>
              <a:defRPr/>
            </a:pPr>
            <a:r>
              <a:t>获取</a:t>
            </a:r>
            <a:r>
              <a:rPr lang="en-US" altLang="zh-CN"/>
              <a:t>Servlet</a:t>
            </a:r>
            <a:r>
              <a:t>上下文参数</a:t>
            </a:r>
            <a:r>
              <a:rPr lang="en-US" altLang="zh-CN"/>
              <a:t>2-2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读取</a:t>
            </a:r>
            <a:r>
              <a:rPr lang="en-US" altLang="zh-CN"/>
              <a:t>Servlet</a:t>
            </a:r>
            <a:r>
              <a:rPr lang="zh-CN" altLang="en-US"/>
              <a:t>上下文</a:t>
            </a:r>
          </a:p>
        </p:txBody>
      </p:sp>
      <p:sp>
        <p:nvSpPr>
          <p:cNvPr id="924676" name="AutoShape 4"/>
          <p:cNvSpPr>
            <a:spLocks noChangeArrowheads="1"/>
          </p:cNvSpPr>
          <p:nvPr/>
        </p:nvSpPr>
        <p:spPr bwMode="auto">
          <a:xfrm>
            <a:off x="596900" y="1785938"/>
            <a:ext cx="8362950" cy="451008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public  class  HelloServlet  extends  HttpServlet  {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// …</a:t>
            </a:r>
            <a:r>
              <a:rPr lang="zh-CN" altLang="pt-BR" b="1" dirty="0">
                <a:ea typeface="宋体" charset="-122"/>
              </a:rPr>
              <a:t>省略其他代码</a:t>
            </a:r>
          </a:p>
          <a:p>
            <a:pPr defTabSz="533400">
              <a:lnSpc>
                <a:spcPct val="120000"/>
              </a:lnSpc>
              <a:defRPr/>
            </a:pPr>
            <a:r>
              <a:rPr lang="zh-CN" altLang="pt-BR" b="1" dirty="0">
                <a:ea typeface="宋体" charset="-122"/>
              </a:rPr>
              <a:t>	</a:t>
            </a:r>
            <a:r>
              <a:rPr lang="pt-BR" altLang="zh-CN" b="1" dirty="0">
                <a:ea typeface="宋体" charset="-122"/>
              </a:rPr>
              <a:t>public  void  doGet ( HttpServletRequest  request, 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		HttpServletResponse  response )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		throws  ServletException,  IOException  {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	System.out.println("</a:t>
            </a:r>
            <a:r>
              <a:rPr lang="zh-CN" altLang="pt-BR" b="1" dirty="0">
                <a:ea typeface="宋体" charset="-122"/>
              </a:rPr>
              <a:t>处理请求时，</a:t>
            </a:r>
            <a:r>
              <a:rPr lang="pt-BR" altLang="zh-CN" b="1" dirty="0">
                <a:ea typeface="宋体" charset="-122"/>
              </a:rPr>
              <a:t>doGet()</a:t>
            </a:r>
            <a:r>
              <a:rPr lang="zh-CN" altLang="pt-BR" b="1" dirty="0">
                <a:ea typeface="宋体" charset="-122"/>
              </a:rPr>
              <a:t>方法被调用。</a:t>
            </a:r>
            <a:r>
              <a:rPr lang="pt-BR" altLang="zh-CN" b="1" dirty="0">
                <a:ea typeface="宋体" charset="-122"/>
              </a:rPr>
              <a:t>");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	String  initParam = getInitParameter( "initParam" );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	</a:t>
            </a:r>
            <a:r>
              <a:rPr lang="pt-BR" altLang="zh-CN" b="1" dirty="0">
                <a:latin typeface="+mn-lt"/>
                <a:ea typeface="宋体" charset="-122"/>
              </a:rPr>
              <a:t>String  contextParam = 	</a:t>
            </a:r>
            <a:r>
              <a:rPr lang="pt-BR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							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			this.getServletContext().getInitParameter( "contextParam" );</a:t>
            </a:r>
            <a:r>
              <a:rPr lang="pt-BR" altLang="zh-CN" b="1" dirty="0">
                <a:ea typeface="宋体" charset="-122"/>
              </a:rPr>
              <a:t>		System.out.println("Servlet</a:t>
            </a:r>
            <a:r>
              <a:rPr lang="zh-CN" altLang="pt-BR" b="1" dirty="0">
                <a:ea typeface="宋体" charset="-122"/>
              </a:rPr>
              <a:t>初始化参数</a:t>
            </a:r>
            <a:r>
              <a:rPr lang="pt-BR" altLang="zh-CN" b="1" dirty="0">
                <a:ea typeface="宋体" charset="-122"/>
              </a:rPr>
              <a:t>" + initParam);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	System.out.println("</a:t>
            </a:r>
            <a:r>
              <a:rPr lang="zh-CN" altLang="pt-BR" b="1" dirty="0">
                <a:ea typeface="宋体" charset="-122"/>
              </a:rPr>
              <a:t>系统初始化参数</a:t>
            </a:r>
            <a:r>
              <a:rPr lang="pt-BR" altLang="zh-CN" b="1" dirty="0">
                <a:ea typeface="宋体" charset="-122"/>
              </a:rPr>
              <a:t>" + contextParam);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	}</a:t>
            </a:r>
          </a:p>
          <a:p>
            <a:pPr defTabSz="533400">
              <a:lnSpc>
                <a:spcPct val="120000"/>
              </a:lnSpc>
              <a:defRPr/>
            </a:pPr>
            <a:r>
              <a:rPr lang="pt-BR" altLang="zh-CN" b="1" dirty="0">
                <a:ea typeface="宋体" charset="-122"/>
              </a:rPr>
              <a:t>}</a:t>
            </a:r>
          </a:p>
        </p:txBody>
      </p:sp>
      <p:sp>
        <p:nvSpPr>
          <p:cNvPr id="924677" name="AutoShape 5"/>
          <p:cNvSpPr>
            <a:spLocks noChangeArrowheads="1"/>
          </p:cNvSpPr>
          <p:nvPr/>
        </p:nvSpPr>
        <p:spPr bwMode="auto">
          <a:xfrm>
            <a:off x="6000750" y="4071938"/>
            <a:ext cx="2740025" cy="4079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  根据参数名称进行读取</a:t>
            </a:r>
            <a:r>
              <a:rPr lang="en-US" altLang="zh-CN" b="1" kern="0" dirty="0">
                <a:solidFill>
                  <a:schemeClr val="bg1"/>
                </a:solidFill>
                <a:latin typeface="Arial"/>
                <a:ea typeface="黑体"/>
              </a:rPr>
              <a:t>  </a:t>
            </a:r>
          </a:p>
        </p:txBody>
      </p:sp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2571750" y="6072188"/>
            <a:ext cx="5086122" cy="428625"/>
            <a:chOff x="3143240" y="5143512"/>
            <a:chExt cx="5085703" cy="428628"/>
          </a:xfrm>
        </p:grpSpPr>
        <p:sp>
          <p:nvSpPr>
            <p:cNvPr id="16" name="圆角矩形 15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3714744" y="5143512"/>
              <a:ext cx="450063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46095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 bwMode="auto">
            <a:xfrm>
              <a:off x="3962550" y="5187962"/>
              <a:ext cx="4266393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：获取</a:t>
              </a:r>
              <a:r>
                <a:rPr lang="en-US" altLang="zh-CN" sz="1600" b="1" spc="300" dirty="0" err="1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Servlet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上下文参数</a:t>
              </a: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29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676" grpId="0" animBg="1"/>
      <p:bldP spid="924677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6156325" y="285750"/>
            <a:ext cx="2808288" cy="523875"/>
          </a:xfrm>
        </p:spPr>
        <p:txBody>
          <a:bodyPr/>
          <a:lstStyle/>
          <a:p>
            <a:pPr>
              <a:defRPr/>
            </a:pPr>
            <a:r>
              <a:t>回顾与作业点评</a:t>
            </a:r>
            <a:endParaRPr dirty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分页功能实现的基本流程是什么？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文件上传的表单应如何设置？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简述使用</a:t>
            </a:r>
            <a:r>
              <a:rPr lang="en-US" altLang="zh-CN" dirty="0"/>
              <a:t>Commons-</a:t>
            </a:r>
            <a:r>
              <a:rPr lang="en-US" altLang="zh-CN" dirty="0" err="1"/>
              <a:t>Fileupload</a:t>
            </a:r>
            <a:r>
              <a:rPr lang="zh-CN" altLang="en-US" dirty="0"/>
              <a:t>处理文件上传的流程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点评作业的提交情况和共性问题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07504" y="724634"/>
            <a:ext cx="1011983" cy="400110"/>
            <a:chOff x="1488315" y="3214686"/>
            <a:chExt cx="1011983" cy="400110"/>
          </a:xfrm>
        </p:grpSpPr>
        <p:pic>
          <p:nvPicPr>
            <p:cNvPr id="9" name="Picture 5" descr="\\prdsoftlab\Softlab\034\0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88315" y="3243722"/>
              <a:ext cx="442912" cy="321804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 bwMode="auto">
            <a:xfrm>
              <a:off x="1799465" y="3214686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回顾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7504" y="4005064"/>
            <a:ext cx="1497897" cy="400110"/>
            <a:chOff x="1004978" y="3857625"/>
            <a:chExt cx="1497897" cy="400110"/>
          </a:xfrm>
        </p:grpSpPr>
        <p:pic>
          <p:nvPicPr>
            <p:cNvPr id="12" name="Picture 6" descr="\\prdsoftlab\Softlab\034\05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04978" y="3927478"/>
              <a:ext cx="406395" cy="295272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1285875" y="3857625"/>
              <a:ext cx="1217000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作业点评</a:t>
              </a: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3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>
          <a:xfrm>
            <a:off x="7313632" y="285750"/>
            <a:ext cx="1650982" cy="523875"/>
          </a:xfrm>
        </p:spPr>
        <p:txBody>
          <a:bodyPr/>
          <a:lstStyle/>
          <a:p>
            <a:pPr>
              <a:defRPr/>
            </a:pPr>
            <a:r>
              <a:rPr dirty="0"/>
              <a:t>总结</a:t>
            </a:r>
            <a:r>
              <a:rPr lang="en-US" dirty="0"/>
              <a:t>2</a:t>
            </a:r>
            <a:r>
              <a:rPr lang="en-US" altLang="zh-CN" dirty="0"/>
              <a:t>-1</a:t>
            </a:r>
            <a:endParaRPr dirty="0"/>
          </a:p>
        </p:txBody>
      </p:sp>
      <p:sp>
        <p:nvSpPr>
          <p:cNvPr id="55301" name="TextBox 4"/>
          <p:cNvSpPr txBox="1">
            <a:spLocks noChangeArrowheads="1"/>
          </p:cNvSpPr>
          <p:nvPr/>
        </p:nvSpPr>
        <p:spPr bwMode="auto">
          <a:xfrm>
            <a:off x="1907704" y="1127834"/>
            <a:ext cx="6696744" cy="496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zh-CN" altLang="en-US" sz="2000" b="1" dirty="0">
                <a:ea typeface="微软雅黑" pitchFamily="34" charset="-122"/>
                <a:cs typeface="Arial" charset="0"/>
              </a:rPr>
              <a:t>运行在</a:t>
            </a:r>
            <a:r>
              <a:rPr lang="en-US" altLang="zh-CN" sz="2000" b="1" dirty="0">
                <a:ea typeface="微软雅黑" pitchFamily="34" charset="-122"/>
                <a:cs typeface="Arial" charset="0"/>
              </a:rPr>
              <a:t>Servlet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容器中的</a:t>
            </a:r>
            <a:r>
              <a:rPr lang="en-US" altLang="zh-CN" sz="2000" b="1" dirty="0">
                <a:ea typeface="微软雅黑" pitchFamily="34" charset="-122"/>
                <a:cs typeface="Arial" charset="0"/>
              </a:rPr>
              <a:t>Java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类，可以接受请求并产生响应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endParaRPr lang="zh-CN" altLang="en-US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r>
              <a:rPr lang="en-US" altLang="zh-CN" sz="2000" b="1" dirty="0">
                <a:ea typeface="微软雅黑" pitchFamily="34" charset="-122"/>
                <a:cs typeface="Arial" charset="0"/>
              </a:rPr>
              <a:t>Servlet API</a:t>
            </a: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r>
              <a:rPr lang="zh-CN" altLang="en-US" sz="2000" b="1" dirty="0">
                <a:ea typeface="微软雅黑" pitchFamily="34" charset="-122"/>
                <a:cs typeface="Arial" charset="0"/>
              </a:rPr>
              <a:t>开发</a:t>
            </a:r>
            <a:r>
              <a:rPr lang="en-US" altLang="zh-CN" sz="2000" b="1" dirty="0">
                <a:ea typeface="微软雅黑" pitchFamily="34" charset="-122"/>
                <a:cs typeface="Arial" charset="0"/>
              </a:rPr>
              <a:t>Servlet</a:t>
            </a: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r>
              <a:rPr lang="zh-CN" altLang="en-US" sz="2000" b="1" dirty="0">
                <a:ea typeface="微软雅黑" pitchFamily="34" charset="-122"/>
                <a:cs typeface="Arial" charset="0"/>
              </a:rPr>
              <a:t>部署和访问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>
              <a:lnSpc>
                <a:spcPts val="2000"/>
              </a:lnSpc>
            </a:pPr>
            <a:r>
              <a:rPr lang="en-US" altLang="zh-CN" sz="20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JSP</a:t>
            </a:r>
            <a:r>
              <a:rPr lang="zh-CN" altLang="en-US" sz="20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本质上是一个</a:t>
            </a:r>
            <a:r>
              <a:rPr lang="en-US" altLang="zh-CN" sz="20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Servlet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，</a:t>
            </a:r>
            <a:r>
              <a:rPr lang="en-US" altLang="zh-CN" sz="2000" b="1" dirty="0">
                <a:ea typeface="微软雅黑" pitchFamily="34" charset="-122"/>
                <a:cs typeface="Arial" charset="0"/>
              </a:rPr>
              <a:t>JSP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适合表示层开发，</a:t>
            </a:r>
            <a:r>
              <a:rPr lang="en-US" altLang="zh-CN" sz="20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Servlet</a:t>
            </a:r>
            <a:r>
              <a:rPr lang="zh-CN" altLang="en-US" sz="20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适合封装控制逻辑</a:t>
            </a:r>
            <a:endParaRPr lang="zh-CN" altLang="en-US" sz="2000" dirty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</p:txBody>
      </p:sp>
      <p:sp>
        <p:nvSpPr>
          <p:cNvPr id="55303" name="TextBox 11"/>
          <p:cNvSpPr txBox="1">
            <a:spLocks noChangeArrowheads="1"/>
          </p:cNvSpPr>
          <p:nvPr/>
        </p:nvSpPr>
        <p:spPr bwMode="auto">
          <a:xfrm>
            <a:off x="3667273" y="3144058"/>
            <a:ext cx="47211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通常选择</a:t>
            </a:r>
            <a:r>
              <a:rPr lang="zh-CN" altLang="en-US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继承</a:t>
            </a:r>
            <a:r>
              <a:rPr lang="en-US" altLang="zh-CN" sz="1600" b="1" dirty="0" err="1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HttpServlet</a:t>
            </a:r>
            <a:endParaRPr lang="en-US" altLang="zh-CN" sz="1600" b="1" dirty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重写</a:t>
            </a:r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init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()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、</a:t>
            </a:r>
            <a:r>
              <a:rPr lang="en-US" altLang="zh-CN" sz="1600" b="1" dirty="0" err="1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doGet</a:t>
            </a:r>
            <a:r>
              <a:rPr lang="en-US" altLang="zh-CN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()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、</a:t>
            </a:r>
            <a:r>
              <a:rPr lang="en-US" altLang="zh-CN" sz="1600" b="1" dirty="0" err="1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doPost</a:t>
            </a:r>
            <a:r>
              <a:rPr lang="en-US" altLang="zh-CN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()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、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destroy()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等方法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55305" name="AutoShape 3"/>
          <p:cNvSpPr>
            <a:spLocks/>
          </p:cNvSpPr>
          <p:nvPr/>
        </p:nvSpPr>
        <p:spPr bwMode="auto">
          <a:xfrm>
            <a:off x="3452960" y="3216066"/>
            <a:ext cx="214313" cy="411162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55306" name="TextBox 15"/>
          <p:cNvSpPr txBox="1">
            <a:spLocks noChangeArrowheads="1"/>
          </p:cNvSpPr>
          <p:nvPr/>
        </p:nvSpPr>
        <p:spPr bwMode="auto">
          <a:xfrm>
            <a:off x="31925" y="3254797"/>
            <a:ext cx="1819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ea typeface="微软雅黑" pitchFamily="34" charset="-122"/>
                <a:cs typeface="Arial" charset="0"/>
              </a:rPr>
              <a:t>Servlet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基础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55307" name="AutoShape 3"/>
          <p:cNvSpPr>
            <a:spLocks/>
          </p:cNvSpPr>
          <p:nvPr/>
        </p:nvSpPr>
        <p:spPr bwMode="auto">
          <a:xfrm>
            <a:off x="1691680" y="1245308"/>
            <a:ext cx="178593" cy="4419029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3779912" y="1487874"/>
            <a:ext cx="445960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Servlet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接口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ServletConfig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接口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GenericServlet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 / </a:t>
            </a:r>
            <a:r>
              <a:rPr lang="en-US" altLang="zh-CN" sz="1600" b="1" dirty="0" err="1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HttpServlet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抽象类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ServletContext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接口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ServletRequest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 / </a:t>
            </a:r>
            <a:r>
              <a:rPr lang="en-US" altLang="zh-CN" sz="1600" b="1" dirty="0" err="1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HttpServletRequest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接口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ServletResponse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 / </a:t>
            </a:r>
            <a:r>
              <a:rPr lang="en-US" altLang="zh-CN" sz="1600" b="1" dirty="0" err="1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HttpServletResponse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接口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14" name="AutoShape 3"/>
          <p:cNvSpPr>
            <a:spLocks/>
          </p:cNvSpPr>
          <p:nvPr/>
        </p:nvSpPr>
        <p:spPr bwMode="auto">
          <a:xfrm>
            <a:off x="3563888" y="1633547"/>
            <a:ext cx="216024" cy="1279525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3665562" y="3792130"/>
            <a:ext cx="508119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Servlet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类编译到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/WEB-INF/classes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目录下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配置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web.xml</a:t>
            </a: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根据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&lt;</a:t>
            </a:r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url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-pattern&gt;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定义的特征编写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URL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进行访问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3419872" y="3941495"/>
            <a:ext cx="214313" cy="1319510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9" name="AutoShape 3"/>
          <p:cNvSpPr>
            <a:spLocks/>
          </p:cNvSpPr>
          <p:nvPr/>
        </p:nvSpPr>
        <p:spPr bwMode="auto">
          <a:xfrm>
            <a:off x="7001371" y="4108010"/>
            <a:ext cx="150813" cy="346975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7152184" y="3983440"/>
            <a:ext cx="18105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&lt;servlet-name&gt;</a:t>
            </a:r>
          </a:p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&lt;servlet-class&gt;</a:t>
            </a:r>
            <a:endParaRPr lang="zh-CN" altLang="en-US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21" name="AutoShape 3"/>
          <p:cNvSpPr>
            <a:spLocks/>
          </p:cNvSpPr>
          <p:nvPr/>
        </p:nvSpPr>
        <p:spPr bwMode="auto">
          <a:xfrm>
            <a:off x="7017091" y="4574350"/>
            <a:ext cx="150813" cy="365333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7167904" y="4487496"/>
            <a:ext cx="17948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&lt;servlet-name&gt;</a:t>
            </a:r>
          </a:p>
          <a:p>
            <a:pPr eaLnBrk="1" hangingPunct="1"/>
            <a:r>
              <a:rPr lang="en-US" altLang="zh-CN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&lt;</a:t>
            </a:r>
            <a:r>
              <a:rPr lang="en-US" altLang="zh-CN" sz="1600" b="1" dirty="0" err="1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url</a:t>
            </a:r>
            <a:r>
              <a:rPr lang="en-US" altLang="zh-CN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-pattern&gt;</a:t>
            </a:r>
            <a:endParaRPr lang="zh-CN" altLang="en-US" sz="1600" b="1" dirty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</p:txBody>
      </p:sp>
      <p:sp>
        <p:nvSpPr>
          <p:cNvPr id="23" name="AutoShape 3"/>
          <p:cNvSpPr>
            <a:spLocks/>
          </p:cNvSpPr>
          <p:nvPr/>
        </p:nvSpPr>
        <p:spPr bwMode="auto">
          <a:xfrm>
            <a:off x="5027442" y="4261614"/>
            <a:ext cx="118911" cy="571698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5146353" y="4127456"/>
            <a:ext cx="32403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&lt;servlet&gt;</a:t>
            </a: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&lt;servlet-mapping&gt;</a:t>
            </a:r>
            <a:endParaRPr lang="zh-CN" altLang="en-US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30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>
          <a:xfrm>
            <a:off x="7313632" y="285750"/>
            <a:ext cx="1650982" cy="523875"/>
          </a:xfrm>
        </p:spPr>
        <p:txBody>
          <a:bodyPr/>
          <a:lstStyle/>
          <a:p>
            <a:pPr>
              <a:defRPr/>
            </a:pPr>
            <a:r>
              <a:rPr dirty="0"/>
              <a:t>总结</a:t>
            </a:r>
            <a:r>
              <a:rPr lang="en-US" dirty="0"/>
              <a:t>2</a:t>
            </a:r>
            <a:r>
              <a:rPr lang="en-US" altLang="zh-CN" dirty="0"/>
              <a:t>-2</a:t>
            </a:r>
            <a:endParaRPr dirty="0"/>
          </a:p>
        </p:txBody>
      </p:sp>
      <p:sp>
        <p:nvSpPr>
          <p:cNvPr id="55301" name="TextBox 4"/>
          <p:cNvSpPr txBox="1">
            <a:spLocks noChangeArrowheads="1"/>
          </p:cNvSpPr>
          <p:nvPr/>
        </p:nvSpPr>
        <p:spPr bwMode="auto">
          <a:xfrm>
            <a:off x="1907704" y="1048668"/>
            <a:ext cx="2201131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2000" b="1" dirty="0">
                <a:ea typeface="微软雅黑" pitchFamily="34" charset="-122"/>
                <a:cs typeface="Arial" charset="0"/>
              </a:rPr>
              <a:t>Servlet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生命周期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2000" b="1" dirty="0">
                <a:ea typeface="微软雅黑" pitchFamily="34" charset="-122"/>
                <a:cs typeface="Arial" charset="0"/>
              </a:rPr>
              <a:t>初始化参数和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2000" b="1" dirty="0">
                <a:ea typeface="微软雅黑" pitchFamily="34" charset="-122"/>
                <a:cs typeface="Arial" charset="0"/>
              </a:rPr>
              <a:t>上下文参数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55306" name="TextBox 15"/>
          <p:cNvSpPr txBox="1">
            <a:spLocks noChangeArrowheads="1"/>
          </p:cNvSpPr>
          <p:nvPr/>
        </p:nvSpPr>
        <p:spPr bwMode="auto">
          <a:xfrm>
            <a:off x="0" y="2852936"/>
            <a:ext cx="1819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ea typeface="微软雅黑" pitchFamily="34" charset="-122"/>
                <a:cs typeface="Arial" charset="0"/>
              </a:rPr>
              <a:t>Servlet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基础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55307" name="AutoShape 3"/>
          <p:cNvSpPr>
            <a:spLocks/>
          </p:cNvSpPr>
          <p:nvPr/>
        </p:nvSpPr>
        <p:spPr bwMode="auto">
          <a:xfrm>
            <a:off x="1729111" y="1890184"/>
            <a:ext cx="178593" cy="2347912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4216847" y="1048668"/>
            <a:ext cx="150728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加载和实例化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初始化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服务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销毁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14" name="AutoShape 3"/>
          <p:cNvSpPr>
            <a:spLocks/>
          </p:cNvSpPr>
          <p:nvPr/>
        </p:nvSpPr>
        <p:spPr bwMode="auto">
          <a:xfrm>
            <a:off x="4000823" y="1194341"/>
            <a:ext cx="216024" cy="1497730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3811289" y="3140968"/>
            <a:ext cx="508119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在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web.xml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中配置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初始化参数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上下文参数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3565599" y="3289052"/>
            <a:ext cx="214313" cy="2008059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9" name="AutoShape 3"/>
          <p:cNvSpPr>
            <a:spLocks/>
          </p:cNvSpPr>
          <p:nvPr/>
        </p:nvSpPr>
        <p:spPr bwMode="auto">
          <a:xfrm>
            <a:off x="6905969" y="3701654"/>
            <a:ext cx="150813" cy="595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7081887" y="3577084"/>
            <a:ext cx="18105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&lt;</a:t>
            </a:r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init-param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&gt;</a:t>
            </a:r>
          </a:p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&lt;</a:t>
            </a:r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param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-name&gt;</a:t>
            </a:r>
          </a:p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&lt;</a:t>
            </a:r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param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-value&gt;</a:t>
            </a:r>
            <a:endParaRPr lang="zh-CN" altLang="en-US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23" name="AutoShape 3"/>
          <p:cNvSpPr>
            <a:spLocks/>
          </p:cNvSpPr>
          <p:nvPr/>
        </p:nvSpPr>
        <p:spPr bwMode="auto">
          <a:xfrm>
            <a:off x="4932041" y="3505076"/>
            <a:ext cx="90316" cy="1065896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5050951" y="3361060"/>
            <a:ext cx="338437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只对一个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Servlet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有效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在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&lt;servlet&gt;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中配置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ServletConfig.getInitParameter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();</a:t>
            </a:r>
            <a:endParaRPr lang="zh-CN" altLang="en-US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25" name="AutoShape 3"/>
          <p:cNvSpPr>
            <a:spLocks/>
          </p:cNvSpPr>
          <p:nvPr/>
        </p:nvSpPr>
        <p:spPr bwMode="auto">
          <a:xfrm>
            <a:off x="5022356" y="1501148"/>
            <a:ext cx="150813" cy="346975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5173169" y="1376578"/>
            <a:ext cx="18105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init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()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方法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执行一次</a:t>
            </a:r>
          </a:p>
        </p:txBody>
      </p:sp>
      <p:sp>
        <p:nvSpPr>
          <p:cNvPr id="27" name="AutoShape 3"/>
          <p:cNvSpPr>
            <a:spLocks/>
          </p:cNvSpPr>
          <p:nvPr/>
        </p:nvSpPr>
        <p:spPr bwMode="auto">
          <a:xfrm>
            <a:off x="5038076" y="1967488"/>
            <a:ext cx="150813" cy="365333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5188889" y="1880634"/>
            <a:ext cx="17948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service()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方法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反复执行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29" name="AutoShape 3"/>
          <p:cNvSpPr>
            <a:spLocks/>
          </p:cNvSpPr>
          <p:nvPr/>
        </p:nvSpPr>
        <p:spPr bwMode="auto">
          <a:xfrm>
            <a:off x="5022356" y="2509405"/>
            <a:ext cx="150813" cy="365333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30" name="TextBox 12"/>
          <p:cNvSpPr txBox="1">
            <a:spLocks noChangeArrowheads="1"/>
          </p:cNvSpPr>
          <p:nvPr/>
        </p:nvSpPr>
        <p:spPr bwMode="auto">
          <a:xfrm>
            <a:off x="5173169" y="2422551"/>
            <a:ext cx="17948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destroy()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方法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执行一次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31" name="AutoShape 3"/>
          <p:cNvSpPr>
            <a:spLocks/>
          </p:cNvSpPr>
          <p:nvPr/>
        </p:nvSpPr>
        <p:spPr bwMode="auto">
          <a:xfrm>
            <a:off x="4934053" y="4800922"/>
            <a:ext cx="118911" cy="1008409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32" name="TextBox 12"/>
          <p:cNvSpPr txBox="1">
            <a:spLocks noChangeArrowheads="1"/>
          </p:cNvSpPr>
          <p:nvPr/>
        </p:nvSpPr>
        <p:spPr bwMode="auto">
          <a:xfrm>
            <a:off x="5052963" y="4657204"/>
            <a:ext cx="359838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可被整个应用共享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在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&lt;web-app&gt;</a:t>
            </a:r>
            <a:r>
              <a:rPr lang="zh-CN" altLang="en-US" sz="1600" b="1" dirty="0">
                <a:ea typeface="微软雅黑" pitchFamily="34" charset="-122"/>
                <a:cs typeface="Arial" charset="0"/>
              </a:rPr>
              <a:t>中配置</a:t>
            </a:r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ServletContext.getInitParameter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();</a:t>
            </a:r>
            <a:endParaRPr lang="zh-CN" altLang="en-US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33" name="AutoShape 3"/>
          <p:cNvSpPr>
            <a:spLocks/>
          </p:cNvSpPr>
          <p:nvPr/>
        </p:nvSpPr>
        <p:spPr bwMode="auto">
          <a:xfrm>
            <a:off x="7058368" y="5006183"/>
            <a:ext cx="150813" cy="59551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34" name="TextBox 12"/>
          <p:cNvSpPr txBox="1">
            <a:spLocks noChangeArrowheads="1"/>
          </p:cNvSpPr>
          <p:nvPr/>
        </p:nvSpPr>
        <p:spPr bwMode="auto">
          <a:xfrm>
            <a:off x="7236296" y="4881613"/>
            <a:ext cx="18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&lt;context-</a:t>
            </a:r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param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&gt;</a:t>
            </a:r>
          </a:p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&lt;</a:t>
            </a:r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param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-name&gt;</a:t>
            </a:r>
          </a:p>
          <a:p>
            <a:pPr eaLnBrk="1" hangingPunct="1"/>
            <a:r>
              <a:rPr lang="en-US" altLang="zh-CN" sz="1600" b="1" dirty="0">
                <a:ea typeface="微软雅黑" pitchFamily="34" charset="-122"/>
                <a:cs typeface="Arial" charset="0"/>
              </a:rPr>
              <a:t>&lt;</a:t>
            </a:r>
            <a:r>
              <a:rPr lang="en-US" altLang="zh-CN" sz="1600" b="1" dirty="0" err="1">
                <a:ea typeface="微软雅黑" pitchFamily="34" charset="-122"/>
                <a:cs typeface="Arial" charset="0"/>
              </a:rPr>
              <a:t>param</a:t>
            </a:r>
            <a:r>
              <a:rPr lang="en-US" altLang="zh-CN" sz="1600" b="1" dirty="0">
                <a:ea typeface="微软雅黑" pitchFamily="34" charset="-122"/>
                <a:cs typeface="Arial" charset="0"/>
              </a:rPr>
              <a:t>-value&gt;</a:t>
            </a:r>
            <a:endParaRPr lang="zh-CN" altLang="en-US" sz="16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31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51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>
          <a:xfrm>
            <a:off x="7308850" y="285750"/>
            <a:ext cx="1655763" cy="523875"/>
          </a:xfrm>
        </p:spPr>
        <p:txBody>
          <a:bodyPr/>
          <a:lstStyle/>
          <a:p>
            <a:pPr>
              <a:defRPr/>
            </a:pPr>
            <a:r>
              <a:t>本章任务</a:t>
            </a:r>
            <a:endParaRPr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/>
              <a:t>Servlet</a:t>
            </a:r>
            <a:r>
              <a:rPr lang="zh-CN" altLang="en-US" dirty="0"/>
              <a:t>实现用户登录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</a:t>
            </a:r>
            <a:r>
              <a:rPr lang="en-US" altLang="zh-CN" dirty="0"/>
              <a:t>Servlet</a:t>
            </a:r>
            <a:r>
              <a:rPr lang="zh-CN" altLang="en-US" dirty="0"/>
              <a:t>中获取初始化参数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</a:t>
            </a:r>
            <a:r>
              <a:rPr lang="en-US" altLang="zh-CN" dirty="0"/>
              <a:t>Servlet</a:t>
            </a:r>
            <a:r>
              <a:rPr lang="zh-CN" altLang="en-US" dirty="0"/>
              <a:t>中获取系统上下文参数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/>
              <a:t>Servlet</a:t>
            </a:r>
            <a:r>
              <a:rPr lang="zh-CN" altLang="en-US" dirty="0"/>
              <a:t>修改新闻主题操作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3429000"/>
            <a:ext cx="4500562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3214688"/>
            <a:ext cx="30003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3214688"/>
            <a:ext cx="2994025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3429000"/>
            <a:ext cx="40671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3214688"/>
            <a:ext cx="2928938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4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7143750" y="285750"/>
            <a:ext cx="1820863" cy="523875"/>
          </a:xfrm>
        </p:spPr>
        <p:txBody>
          <a:bodyPr/>
          <a:lstStyle/>
          <a:p>
            <a:pPr>
              <a:defRPr/>
            </a:pPr>
            <a:r>
              <a:t>本章目标</a:t>
            </a:r>
            <a:endParaRPr dirty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了解</a:t>
            </a:r>
            <a:r>
              <a:rPr lang="en-US" altLang="zh-CN" dirty="0"/>
              <a:t>Servlet API</a:t>
            </a:r>
            <a:r>
              <a:rPr lang="zh-CN" altLang="en-US" dirty="0"/>
              <a:t>的常用接口和类</a:t>
            </a:r>
          </a:p>
          <a:p>
            <a:pPr>
              <a:defRPr/>
            </a:pPr>
            <a:r>
              <a:rPr lang="zh-CN" altLang="en-US" dirty="0"/>
              <a:t>掌握</a:t>
            </a:r>
            <a:r>
              <a:rPr lang="en-US" altLang="zh-CN" dirty="0"/>
              <a:t>Servlet</a:t>
            </a:r>
            <a:r>
              <a:rPr lang="zh-CN" altLang="en-US" dirty="0"/>
              <a:t>的部署和配置</a:t>
            </a:r>
          </a:p>
          <a:p>
            <a:pPr>
              <a:defRPr/>
            </a:pPr>
            <a:r>
              <a:rPr lang="zh-CN" altLang="en-US" dirty="0"/>
              <a:t>会使用</a:t>
            </a:r>
            <a:r>
              <a:rPr lang="en-US" altLang="zh-CN" dirty="0"/>
              <a:t>Servlet</a:t>
            </a:r>
            <a:r>
              <a:rPr lang="zh-CN" altLang="en-US" dirty="0"/>
              <a:t>处理用户请求</a:t>
            </a:r>
          </a:p>
          <a:p>
            <a:pPr>
              <a:defRPr/>
            </a:pPr>
            <a:r>
              <a:rPr lang="zh-CN" altLang="en-US" dirty="0"/>
              <a:t>掌握</a:t>
            </a:r>
            <a:r>
              <a:rPr lang="en-US" altLang="zh-CN" dirty="0"/>
              <a:t>Servlet</a:t>
            </a:r>
            <a:r>
              <a:rPr lang="zh-CN" altLang="en-US" dirty="0"/>
              <a:t>的生命周期</a:t>
            </a:r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</p:txBody>
      </p:sp>
      <p:pic>
        <p:nvPicPr>
          <p:cNvPr id="12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1052736"/>
            <a:ext cx="7143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6" y="2474227"/>
            <a:ext cx="7143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2000397"/>
            <a:ext cx="71437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2036116"/>
            <a:ext cx="6429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1088454"/>
            <a:ext cx="6429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1526566"/>
            <a:ext cx="71437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5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5580063" y="285750"/>
            <a:ext cx="3384550" cy="523875"/>
          </a:xfrm>
        </p:spPr>
        <p:txBody>
          <a:bodyPr/>
          <a:lstStyle/>
          <a:p>
            <a:pPr>
              <a:defRPr/>
            </a:pPr>
            <a:r>
              <a:t>什么是</a:t>
            </a:r>
            <a:r>
              <a:rPr lang="en-US" altLang="zh-CN"/>
              <a:t>Servlet 2-1</a:t>
            </a:r>
            <a:endParaRPr lang="en-US"/>
          </a:p>
        </p:txBody>
      </p:sp>
      <p:graphicFrame>
        <p:nvGraphicFramePr>
          <p:cNvPr id="20483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5159375" y="2884488"/>
          <a:ext cx="12255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5" r:id="rId4" imgW="1225091" imgH="1962750" progId="">
                  <p:embed/>
                </p:oleObj>
              </mc:Choice>
              <mc:Fallback>
                <p:oleObj r:id="rId4" imgW="1225091" imgH="1962750" progId="">
                  <p:embed/>
                  <p:pic>
                    <p:nvPicPr>
                      <p:cNvPr id="0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75" y="2884488"/>
                        <a:ext cx="12255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784800" y="1213200"/>
            <a:ext cx="7524253" cy="10080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zh-CN" sz="2600" b="1" dirty="0">
                <a:latin typeface="+mn-lt"/>
                <a:ea typeface="微软雅黑" pitchFamily="34" charset="-122"/>
              </a:rPr>
              <a:t>Servlet</a:t>
            </a:r>
            <a:r>
              <a:rPr lang="zh-CN" altLang="en-US" sz="2600" b="1" dirty="0">
                <a:latin typeface="+mn-lt"/>
                <a:ea typeface="微软雅黑" pitchFamily="34" charset="-122"/>
              </a:rPr>
              <a:t>是在服务器端运行的</a:t>
            </a:r>
            <a:r>
              <a:rPr lang="en-US" altLang="zh-CN" sz="2600" b="1" dirty="0">
                <a:latin typeface="+mn-lt"/>
                <a:ea typeface="微软雅黑" pitchFamily="34" charset="-122"/>
              </a:rPr>
              <a:t>Java</a:t>
            </a:r>
            <a:r>
              <a:rPr lang="zh-CN" altLang="en-US" sz="2600" b="1" dirty="0">
                <a:latin typeface="+mn-lt"/>
                <a:ea typeface="微软雅黑" pitchFamily="34" charset="-122"/>
              </a:rPr>
              <a:t>程序，可以接收客户端请求并做出响应</a:t>
            </a:r>
          </a:p>
        </p:txBody>
      </p:sp>
      <p:sp>
        <p:nvSpPr>
          <p:cNvPr id="826372" name="Line 4"/>
          <p:cNvSpPr>
            <a:spLocks noChangeShapeType="1"/>
          </p:cNvSpPr>
          <p:nvPr/>
        </p:nvSpPr>
        <p:spPr bwMode="auto">
          <a:xfrm>
            <a:off x="3491880" y="3498850"/>
            <a:ext cx="1439863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26373" name="Text Box 5"/>
          <p:cNvSpPr txBox="1">
            <a:spLocks noChangeArrowheads="1"/>
          </p:cNvSpPr>
          <p:nvPr/>
        </p:nvSpPr>
        <p:spPr bwMode="auto">
          <a:xfrm>
            <a:off x="3852243" y="3573463"/>
            <a:ext cx="708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请求</a:t>
            </a:r>
            <a:r>
              <a:rPr lang="zh-CN" altLang="en-US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26374" name="Line 6"/>
          <p:cNvSpPr>
            <a:spLocks noChangeShapeType="1"/>
          </p:cNvSpPr>
          <p:nvPr/>
        </p:nvSpPr>
        <p:spPr bwMode="auto">
          <a:xfrm>
            <a:off x="3491880" y="4364038"/>
            <a:ext cx="1439863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26375" name="Text Box 7"/>
          <p:cNvSpPr txBox="1">
            <a:spLocks noChangeArrowheads="1"/>
          </p:cNvSpPr>
          <p:nvPr/>
        </p:nvSpPr>
        <p:spPr bwMode="auto">
          <a:xfrm>
            <a:off x="3852243" y="4365625"/>
            <a:ext cx="7921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响应</a:t>
            </a:r>
          </a:p>
        </p:txBody>
      </p:sp>
      <p:sp>
        <p:nvSpPr>
          <p:cNvPr id="826376" name="AutoShape 8"/>
          <p:cNvSpPr>
            <a:spLocks noChangeArrowheads="1"/>
          </p:cNvSpPr>
          <p:nvPr/>
        </p:nvSpPr>
        <p:spPr bwMode="auto">
          <a:xfrm>
            <a:off x="6613525" y="2527300"/>
            <a:ext cx="1486867" cy="714375"/>
          </a:xfrm>
          <a:prstGeom prst="wedgeRoundRectCallout">
            <a:avLst>
              <a:gd name="adj1" fmla="val -26938"/>
              <a:gd name="adj2" fmla="val 42642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Arial"/>
                <a:ea typeface="黑体"/>
              </a:rPr>
              <a:t>Servlet</a:t>
            </a: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运行于服务器端</a:t>
            </a:r>
          </a:p>
        </p:txBody>
      </p:sp>
      <p:grpSp>
        <p:nvGrpSpPr>
          <p:cNvPr id="20495" name="Group 10"/>
          <p:cNvGrpSpPr>
            <a:grpSpLocks noChangeAspect="1"/>
          </p:cNvGrpSpPr>
          <p:nvPr/>
        </p:nvGrpSpPr>
        <p:grpSpPr bwMode="auto">
          <a:xfrm>
            <a:off x="1908175" y="3063876"/>
            <a:ext cx="1295400" cy="1301749"/>
            <a:chOff x="223" y="18"/>
            <a:chExt cx="1132" cy="1077"/>
          </a:xfrm>
        </p:grpSpPr>
        <p:graphicFrame>
          <p:nvGraphicFramePr>
            <p:cNvPr id="20499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709459"/>
                </p:ext>
              </p:extLst>
            </p:nvPr>
          </p:nvGraphicFramePr>
          <p:xfrm>
            <a:off x="223" y="18"/>
            <a:ext cx="941" cy="8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6" r:id="rId6" imgW="2615873" imgH="2666667" progId="">
                    <p:embed/>
                  </p:oleObj>
                </mc:Choice>
                <mc:Fallback>
                  <p:oleObj r:id="rId6" imgW="2615873" imgH="2666667" progId="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" y="18"/>
                          <a:ext cx="941" cy="8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0500" name="Picture 12" descr="TowerCas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6357950" y="3286124"/>
            <a:ext cx="642942" cy="500066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6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6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26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2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2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73" grpId="0" autoUpdateAnimBg="0"/>
      <p:bldP spid="826375" grpId="0" autoUpdateAnimBg="0"/>
      <p:bldP spid="826376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5618957" y="285750"/>
            <a:ext cx="3345656" cy="523875"/>
          </a:xfrm>
        </p:spPr>
        <p:txBody>
          <a:bodyPr/>
          <a:lstStyle/>
          <a:p>
            <a:pPr>
              <a:defRPr/>
            </a:pPr>
            <a:r>
              <a:rPr dirty="0"/>
              <a:t>什么</a:t>
            </a:r>
            <a:r>
              <a:rPr lang="zh-CN" altLang="en-US" dirty="0"/>
              <a:t>是</a:t>
            </a:r>
            <a:r>
              <a:rPr lang="en-US" altLang="zh-CN" dirty="0"/>
              <a:t>Servlet 2-2</a:t>
            </a:r>
          </a:p>
        </p:txBody>
      </p:sp>
      <p:graphicFrame>
        <p:nvGraphicFramePr>
          <p:cNvPr id="1945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296135"/>
              </p:ext>
            </p:extLst>
          </p:nvPr>
        </p:nvGraphicFramePr>
        <p:xfrm>
          <a:off x="6082754" y="2546350"/>
          <a:ext cx="12255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2" r:id="rId4" imgW="1225091" imgH="1962750" progId="">
                  <p:embed/>
                </p:oleObj>
              </mc:Choice>
              <mc:Fallback>
                <p:oleObj r:id="rId4" imgW="1225091" imgH="1962750" progId="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2754" y="2546350"/>
                        <a:ext cx="12255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784800" y="1213200"/>
            <a:ext cx="8229600" cy="5762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zh-CN" sz="2600" b="1" dirty="0">
                <a:latin typeface="+mn-lt"/>
                <a:ea typeface="微软雅黑" pitchFamily="34" charset="-122"/>
              </a:rPr>
              <a:t>Servlet</a:t>
            </a:r>
            <a:r>
              <a:rPr lang="zh-CN" altLang="en-US" sz="2600" b="1" dirty="0">
                <a:latin typeface="+mn-lt"/>
                <a:ea typeface="微软雅黑" pitchFamily="34" charset="-122"/>
              </a:rPr>
              <a:t>可以动态生成</a:t>
            </a:r>
            <a:r>
              <a:rPr lang="en-US" altLang="zh-CN" sz="2600" b="1" dirty="0">
                <a:latin typeface="+mn-lt"/>
                <a:ea typeface="微软雅黑" pitchFamily="34" charset="-122"/>
              </a:rPr>
              <a:t>HTML</a:t>
            </a:r>
            <a:r>
              <a:rPr lang="zh-CN" altLang="en-US" sz="2600" b="1" dirty="0">
                <a:latin typeface="+mn-lt"/>
                <a:ea typeface="微软雅黑" pitchFamily="34" charset="-122"/>
              </a:rPr>
              <a:t>内容对客户端进行响应</a:t>
            </a:r>
          </a:p>
        </p:txBody>
      </p:sp>
      <p:grpSp>
        <p:nvGrpSpPr>
          <p:cNvPr id="19462" name="Group 6"/>
          <p:cNvGrpSpPr>
            <a:grpSpLocks noChangeAspect="1"/>
          </p:cNvGrpSpPr>
          <p:nvPr/>
        </p:nvGrpSpPr>
        <p:grpSpPr bwMode="auto">
          <a:xfrm>
            <a:off x="1031875" y="2312988"/>
            <a:ext cx="1308100" cy="1371596"/>
            <a:chOff x="244" y="-141"/>
            <a:chExt cx="1111" cy="1236"/>
          </a:xfrm>
        </p:grpSpPr>
        <p:graphicFrame>
          <p:nvGraphicFramePr>
            <p:cNvPr id="1948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5365238"/>
                </p:ext>
              </p:extLst>
            </p:nvPr>
          </p:nvGraphicFramePr>
          <p:xfrm>
            <a:off x="244" y="-141"/>
            <a:ext cx="942" cy="8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83" r:id="rId6" imgW="2615873" imgH="2666667" progId="">
                    <p:embed/>
                  </p:oleObj>
                </mc:Choice>
                <mc:Fallback>
                  <p:oleObj r:id="rId6" imgW="2615873" imgH="2666667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" y="-141"/>
                          <a:ext cx="942" cy="8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487" name="Picture 8" descr="TowerCas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" y="91"/>
              <a:ext cx="674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63241" name="Line 9"/>
          <p:cNvSpPr>
            <a:spLocks noChangeShapeType="1"/>
          </p:cNvSpPr>
          <p:nvPr/>
        </p:nvSpPr>
        <p:spPr bwMode="auto">
          <a:xfrm flipV="1">
            <a:off x="2411760" y="2708275"/>
            <a:ext cx="1150937" cy="158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63242" name="Text Box 10"/>
          <p:cNvSpPr txBox="1">
            <a:spLocks noChangeArrowheads="1"/>
          </p:cNvSpPr>
          <p:nvPr/>
        </p:nvSpPr>
        <p:spPr bwMode="auto">
          <a:xfrm>
            <a:off x="2640013" y="2349500"/>
            <a:ext cx="708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请求 </a:t>
            </a:r>
          </a:p>
        </p:txBody>
      </p:sp>
      <p:sp>
        <p:nvSpPr>
          <p:cNvPr id="863243" name="Line 11"/>
          <p:cNvSpPr>
            <a:spLocks noChangeShapeType="1"/>
          </p:cNvSpPr>
          <p:nvPr/>
        </p:nvSpPr>
        <p:spPr bwMode="auto">
          <a:xfrm>
            <a:off x="2411760" y="3140075"/>
            <a:ext cx="1150937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63244" name="Text Box 12"/>
          <p:cNvSpPr txBox="1">
            <a:spLocks noChangeArrowheads="1"/>
          </p:cNvSpPr>
          <p:nvPr/>
        </p:nvSpPr>
        <p:spPr bwMode="auto">
          <a:xfrm>
            <a:off x="2627313" y="3141663"/>
            <a:ext cx="792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响应</a:t>
            </a:r>
          </a:p>
        </p:txBody>
      </p:sp>
      <p:sp>
        <p:nvSpPr>
          <p:cNvPr id="863245" name="Rectangle 13"/>
          <p:cNvSpPr>
            <a:spLocks noChangeArrowheads="1"/>
          </p:cNvSpPr>
          <p:nvPr/>
        </p:nvSpPr>
        <p:spPr bwMode="auto">
          <a:xfrm>
            <a:off x="3635375" y="2349500"/>
            <a:ext cx="4176713" cy="3527425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63250" name="Oval 18"/>
          <p:cNvSpPr>
            <a:spLocks noChangeArrowheads="1"/>
          </p:cNvSpPr>
          <p:nvPr/>
        </p:nvSpPr>
        <p:spPr bwMode="auto">
          <a:xfrm>
            <a:off x="4045538" y="4997450"/>
            <a:ext cx="1655762" cy="519113"/>
          </a:xfrm>
          <a:prstGeom prst="ellipse">
            <a:avLst/>
          </a:prstGeom>
          <a:solidFill>
            <a:srgbClr val="E4FCE4"/>
          </a:solidFill>
          <a:ln w="19050" algn="ctr">
            <a:solidFill>
              <a:srgbClr val="00B0F0"/>
            </a:solidFill>
            <a:round/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>
              <a:defRPr/>
            </a:pPr>
            <a:r>
              <a:rPr lang="en-US" altLang="zh-CN" b="1"/>
              <a:t>Java</a:t>
            </a:r>
            <a:r>
              <a:rPr lang="zh-CN" altLang="en-US" b="1"/>
              <a:t>代码 </a:t>
            </a:r>
          </a:p>
        </p:txBody>
      </p:sp>
      <p:sp>
        <p:nvSpPr>
          <p:cNvPr id="863252" name="AutoShape 20"/>
          <p:cNvSpPr>
            <a:spLocks noChangeArrowheads="1"/>
          </p:cNvSpPr>
          <p:nvPr/>
        </p:nvSpPr>
        <p:spPr bwMode="auto">
          <a:xfrm>
            <a:off x="3806376" y="3032168"/>
            <a:ext cx="1363663" cy="406400"/>
          </a:xfrm>
          <a:prstGeom prst="roundRect">
            <a:avLst>
              <a:gd name="adj" fmla="val 1666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>
              <a:defRPr/>
            </a:pPr>
            <a:r>
              <a:rPr lang="en-US" altLang="zh-CN" b="1" dirty="0"/>
              <a:t>HTML</a:t>
            </a:r>
            <a:r>
              <a:rPr lang="zh-CN" altLang="en-US" b="1" dirty="0"/>
              <a:t>代码 </a:t>
            </a:r>
          </a:p>
        </p:txBody>
      </p:sp>
      <p:sp>
        <p:nvSpPr>
          <p:cNvPr id="863253" name="Text Box 21"/>
          <p:cNvSpPr txBox="1">
            <a:spLocks noChangeArrowheads="1"/>
          </p:cNvSpPr>
          <p:nvPr/>
        </p:nvSpPr>
        <p:spPr bwMode="auto">
          <a:xfrm>
            <a:off x="3779837" y="3929856"/>
            <a:ext cx="792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/>
              <a:t>生成</a:t>
            </a:r>
          </a:p>
        </p:txBody>
      </p:sp>
      <p:sp>
        <p:nvSpPr>
          <p:cNvPr id="863256" name="Text Box 24"/>
          <p:cNvSpPr txBox="1">
            <a:spLocks noChangeArrowheads="1"/>
          </p:cNvSpPr>
          <p:nvPr/>
        </p:nvSpPr>
        <p:spPr bwMode="auto">
          <a:xfrm rot="-2745476">
            <a:off x="5177632" y="4028281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/>
              <a:t>运行</a:t>
            </a:r>
          </a:p>
        </p:txBody>
      </p:sp>
      <p:sp>
        <p:nvSpPr>
          <p:cNvPr id="863257" name="AutoShape 25"/>
          <p:cNvSpPr>
            <a:spLocks noChangeArrowheads="1"/>
          </p:cNvSpPr>
          <p:nvPr/>
        </p:nvSpPr>
        <p:spPr bwMode="auto">
          <a:xfrm>
            <a:off x="1714498" y="5053012"/>
            <a:ext cx="1571625" cy="407987"/>
          </a:xfrm>
          <a:prstGeom prst="wedgeRoundRectCallout">
            <a:avLst>
              <a:gd name="adj1" fmla="val 48670"/>
              <a:gd name="adj2" fmla="val 23691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 err="1">
                <a:solidFill>
                  <a:schemeClr val="bg1"/>
                </a:solidFill>
                <a:latin typeface="Arial"/>
                <a:ea typeface="黑体"/>
              </a:rPr>
              <a:t>Servlet</a:t>
            </a: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程序</a:t>
            </a:r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 rot="5400000" flipH="1">
            <a:off x="4063161" y="4113212"/>
            <a:ext cx="857256" cy="0"/>
          </a:xfrm>
          <a:prstGeom prst="line">
            <a:avLst/>
          </a:prstGeom>
          <a:ln w="88900"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1" name="Line 11"/>
          <p:cNvSpPr>
            <a:spLocks noChangeShapeType="1"/>
          </p:cNvSpPr>
          <p:nvPr/>
        </p:nvSpPr>
        <p:spPr bwMode="auto">
          <a:xfrm rot="16200000" flipH="1" flipV="1">
            <a:off x="5364745" y="4303730"/>
            <a:ext cx="673110" cy="557528"/>
          </a:xfrm>
          <a:prstGeom prst="line">
            <a:avLst/>
          </a:prstGeom>
          <a:ln w="88900"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>
            <a:off x="3419475" y="5257005"/>
            <a:ext cx="571504" cy="1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7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6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6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6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6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6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6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6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6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242" grpId="0" autoUpdateAnimBg="0"/>
      <p:bldP spid="863244" grpId="0" autoUpdateAnimBg="0"/>
      <p:bldP spid="863245" grpId="0" animBg="1"/>
      <p:bldP spid="863250" grpId="0" bldLvl="0" animBg="1" autoUpdateAnimBg="0"/>
      <p:bldP spid="863252" grpId="0" animBg="1" autoUpdateAnimBg="0"/>
      <p:bldP spid="863253" grpId="0" autoUpdateAnimBg="0"/>
      <p:bldP spid="863256" grpId="0" autoUpdateAnimBg="0"/>
      <p:bldP spid="863257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43525" y="285750"/>
            <a:ext cx="3621088" cy="52387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Servlet</a:t>
            </a:r>
            <a:r>
              <a:rPr dirty="0"/>
              <a:t>与</a:t>
            </a:r>
            <a:r>
              <a:rPr lang="en-US" altLang="zh-CN" dirty="0"/>
              <a:t>JSP</a:t>
            </a:r>
            <a:r>
              <a:rPr dirty="0"/>
              <a:t>的关系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4045124" y="2160240"/>
            <a:ext cx="4000500" cy="3429000"/>
          </a:xfrm>
          <a:prstGeom prst="roundRect">
            <a:avLst>
              <a:gd name="adj" fmla="val 352"/>
            </a:avLst>
          </a:prstGeom>
          <a:noFill/>
          <a:ln w="28575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22533" name="Group 18"/>
          <p:cNvGrpSpPr>
            <a:grpSpLocks/>
          </p:cNvGrpSpPr>
          <p:nvPr/>
        </p:nvGrpSpPr>
        <p:grpSpPr bwMode="auto">
          <a:xfrm>
            <a:off x="1187624" y="2664297"/>
            <a:ext cx="901700" cy="1008326"/>
            <a:chOff x="2112" y="2156"/>
            <a:chExt cx="680" cy="774"/>
          </a:xfrm>
        </p:grpSpPr>
        <p:grpSp>
          <p:nvGrpSpPr>
            <p:cNvPr id="22565" name="Group 19"/>
            <p:cNvGrpSpPr>
              <a:grpSpLocks/>
            </p:cNvGrpSpPr>
            <p:nvPr/>
          </p:nvGrpSpPr>
          <p:grpSpPr bwMode="auto">
            <a:xfrm>
              <a:off x="2221" y="2156"/>
              <a:ext cx="523" cy="458"/>
              <a:chOff x="4664" y="3113"/>
              <a:chExt cx="977" cy="1004"/>
            </a:xfrm>
          </p:grpSpPr>
          <p:graphicFrame>
            <p:nvGraphicFramePr>
              <p:cNvPr id="22567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9054673"/>
                  </p:ext>
                </p:extLst>
              </p:nvPr>
            </p:nvGraphicFramePr>
            <p:xfrm>
              <a:off x="4664" y="3180"/>
              <a:ext cx="941" cy="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61" name="Image" r:id="rId4" imgW="2615873" imgH="2666667" progId="">
                      <p:embed/>
                    </p:oleObj>
                  </mc:Choice>
                  <mc:Fallback>
                    <p:oleObj name="Image" r:id="rId4" imgW="2615873" imgH="2666667" progId="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64" y="3180"/>
                            <a:ext cx="941" cy="8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2568" name="Picture 21" descr="TowerCas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7" y="3113"/>
                <a:ext cx="674" cy="1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566" name="Text Box 22"/>
            <p:cNvSpPr txBox="1">
              <a:spLocks noChangeArrowheads="1"/>
            </p:cNvSpPr>
            <p:nvPr/>
          </p:nvSpPr>
          <p:spPr bwMode="auto">
            <a:xfrm>
              <a:off x="2112" y="2649"/>
              <a:ext cx="680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 dirty="0">
                  <a:ea typeface="黑体" pitchFamily="49" charset="-122"/>
                </a:rPr>
                <a:t>客户端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045124" y="2303927"/>
            <a:ext cx="1714500" cy="1432701"/>
            <a:chOff x="3318" y="2082"/>
            <a:chExt cx="1130" cy="1136"/>
          </a:xfrm>
        </p:grpSpPr>
        <p:graphicFrame>
          <p:nvGraphicFramePr>
            <p:cNvPr id="22563" name="Object 3"/>
            <p:cNvGraphicFramePr>
              <a:graphicFrameLocks noChangeAspect="1"/>
            </p:cNvGraphicFramePr>
            <p:nvPr/>
          </p:nvGraphicFramePr>
          <p:xfrm>
            <a:off x="3642" y="2478"/>
            <a:ext cx="462" cy="7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62" name="Image" r:id="rId7" imgW="1225091" imgH="1962750" progId="">
                    <p:embed/>
                  </p:oleObj>
                </mc:Choice>
                <mc:Fallback>
                  <p:oleObj name="Image" r:id="rId7" imgW="1225091" imgH="196275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2" y="2478"/>
                          <a:ext cx="462" cy="7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4" name="AutoShape 17"/>
            <p:cNvSpPr>
              <a:spLocks noChangeArrowheads="1"/>
            </p:cNvSpPr>
            <p:nvPr/>
          </p:nvSpPr>
          <p:spPr bwMode="auto">
            <a:xfrm>
              <a:off x="3318" y="2082"/>
              <a:ext cx="1130" cy="32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 dirty="0">
                  <a:ea typeface="黑体" pitchFamily="49" charset="-122"/>
                </a:rPr>
                <a:t>应用服务器</a:t>
              </a:r>
            </a:p>
          </p:txBody>
        </p:sp>
      </p:grpSp>
      <p:cxnSp>
        <p:nvCxnSpPr>
          <p:cNvPr id="18" name="直接连接符 17"/>
          <p:cNvCxnSpPr/>
          <p:nvPr/>
        </p:nvCxnSpPr>
        <p:spPr bwMode="auto">
          <a:xfrm>
            <a:off x="5331005" y="3092920"/>
            <a:ext cx="1357322" cy="158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rot="5400000">
            <a:off x="6474013" y="3307234"/>
            <a:ext cx="428628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 bwMode="auto">
          <a:xfrm>
            <a:off x="6700233" y="4084075"/>
            <a:ext cx="0" cy="57648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 bwMode="auto">
          <a:xfrm rot="16200000" flipV="1">
            <a:off x="4661914" y="4829450"/>
            <a:ext cx="337912" cy="13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Oval 31"/>
          <p:cNvSpPr>
            <a:spLocks noChangeArrowheads="1"/>
          </p:cNvSpPr>
          <p:nvPr/>
        </p:nvSpPr>
        <p:spPr bwMode="auto">
          <a:xfrm>
            <a:off x="7310612" y="4709765"/>
            <a:ext cx="503237" cy="43180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6310487" y="4747865"/>
            <a:ext cx="928687" cy="411163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CCFF"/>
              </a:gs>
              <a:gs pos="50000">
                <a:srgbClr val="33CCFF">
                  <a:gamma/>
                  <a:shade val="66275"/>
                  <a:invGamma/>
                </a:srgbClr>
              </a:gs>
              <a:gs pos="100000">
                <a:srgbClr val="33CCFF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33CCFF"/>
            </a:extrusionClr>
          </a:sp3d>
        </p:spPr>
        <p:txBody>
          <a:bodyPr wrap="none" anchor="ctr">
            <a:flatTx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Arial"/>
                <a:ea typeface="黑体"/>
              </a:rPr>
              <a:t>编译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5259562" y="2664296"/>
            <a:ext cx="121443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72000" bIns="9000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1" eaLnBrk="1" hangingPunct="1"/>
            <a:r>
              <a:rPr lang="en-US" altLang="en-US" sz="1600" b="1">
                <a:latin typeface="微软雅黑" pitchFamily="34" charset="-122"/>
                <a:ea typeface="微软雅黑" pitchFamily="34" charset="-122"/>
              </a:rPr>
              <a:t>JSP</a:t>
            </a:r>
            <a:endParaRPr lang="zh-CN" altLang="en-US" sz="1600" b="1"/>
          </a:p>
        </p:txBody>
      </p: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6116812" y="5089178"/>
            <a:ext cx="121443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72000" bIns="9000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1" eaLnBrk="1" hangingPunct="1"/>
            <a:r>
              <a:rPr lang="en-US" altLang="en-US" sz="1600" b="1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600" b="1">
                <a:latin typeface="微软雅黑" pitchFamily="34" charset="-122"/>
                <a:ea typeface="微软雅黑" pitchFamily="34" charset="-122"/>
              </a:rPr>
              <a:t>class</a:t>
            </a:r>
            <a:endParaRPr lang="zh-CN" altLang="en-US" sz="1600" b="1"/>
          </a:p>
        </p:txBody>
      </p:sp>
      <p:cxnSp>
        <p:nvCxnSpPr>
          <p:cNvPr id="26" name="直接连接符 25"/>
          <p:cNvCxnSpPr/>
          <p:nvPr/>
        </p:nvCxnSpPr>
        <p:spPr bwMode="auto">
          <a:xfrm>
            <a:off x="4830939" y="5003464"/>
            <a:ext cx="1357322" cy="158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31"/>
          <p:cNvSpPr>
            <a:spLocks noChangeArrowheads="1"/>
          </p:cNvSpPr>
          <p:nvPr/>
        </p:nvSpPr>
        <p:spPr bwMode="auto">
          <a:xfrm>
            <a:off x="5316712" y="4189065"/>
            <a:ext cx="503237" cy="43180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AutoShape 8"/>
          <p:cNvSpPr>
            <a:spLocks noChangeArrowheads="1"/>
          </p:cNvSpPr>
          <p:nvPr/>
        </p:nvSpPr>
        <p:spPr bwMode="auto">
          <a:xfrm>
            <a:off x="4316587" y="4227165"/>
            <a:ext cx="928687" cy="411163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CCFF"/>
              </a:gs>
              <a:gs pos="50000">
                <a:srgbClr val="33CCFF">
                  <a:gamma/>
                  <a:shade val="66275"/>
                  <a:invGamma/>
                </a:srgbClr>
              </a:gs>
              <a:gs pos="100000">
                <a:srgbClr val="33CCFF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33CCFF"/>
            </a:extrusionClr>
          </a:sp3d>
        </p:spPr>
        <p:txBody>
          <a:bodyPr wrap="none" anchor="ctr">
            <a:flatTx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Arial"/>
                <a:ea typeface="黑体"/>
              </a:rPr>
              <a:t>执行</a:t>
            </a:r>
          </a:p>
        </p:txBody>
      </p:sp>
      <p:cxnSp>
        <p:nvCxnSpPr>
          <p:cNvPr id="29" name="直接箭头连接符 28"/>
          <p:cNvCxnSpPr/>
          <p:nvPr/>
        </p:nvCxnSpPr>
        <p:spPr bwMode="auto">
          <a:xfrm rot="16200000" flipV="1">
            <a:off x="4661914" y="3915050"/>
            <a:ext cx="337912" cy="13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 bwMode="auto">
          <a:xfrm>
            <a:off x="2110185" y="3092924"/>
            <a:ext cx="1785950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 bwMode="auto">
          <a:xfrm flipH="1">
            <a:off x="2097485" y="3359624"/>
            <a:ext cx="1785950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2681701" y="2664296"/>
            <a:ext cx="714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ea typeface="黑体" pitchFamily="49" charset="-122"/>
              </a:rPr>
              <a:t>请求</a:t>
            </a:r>
          </a:p>
        </p:txBody>
      </p:sp>
      <p:sp>
        <p:nvSpPr>
          <p:cNvPr id="33" name="Text Box 13"/>
          <p:cNvSpPr txBox="1">
            <a:spLocks noChangeArrowheads="1"/>
          </p:cNvSpPr>
          <p:nvPr/>
        </p:nvSpPr>
        <p:spPr bwMode="auto">
          <a:xfrm>
            <a:off x="2643601" y="3448521"/>
            <a:ext cx="7191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zh-CN" altLang="en-US" b="1">
                <a:ea typeface="黑体" pitchFamily="49" charset="-122"/>
              </a:rPr>
              <a:t>响应</a:t>
            </a:r>
          </a:p>
        </p:txBody>
      </p:sp>
      <p:sp>
        <p:nvSpPr>
          <p:cNvPr id="34" name="Oval 31"/>
          <p:cNvSpPr>
            <a:spLocks noChangeArrowheads="1"/>
          </p:cNvSpPr>
          <p:nvPr/>
        </p:nvSpPr>
        <p:spPr bwMode="auto">
          <a:xfrm>
            <a:off x="7310612" y="3542183"/>
            <a:ext cx="503237" cy="43180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>
            <a:off x="6310487" y="3580283"/>
            <a:ext cx="928687" cy="411163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33CCFF"/>
              </a:gs>
              <a:gs pos="50000">
                <a:srgbClr val="33CCFF">
                  <a:gamma/>
                  <a:shade val="66275"/>
                  <a:invGamma/>
                </a:srgbClr>
              </a:gs>
              <a:gs pos="100000">
                <a:srgbClr val="33CCFF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100000" prstMaterial="legacyMatte">
            <a:bevelT w="13500" h="13500" prst="angle"/>
            <a:bevelB w="13500" h="13500" prst="angle"/>
            <a:extrusionClr>
              <a:srgbClr val="33CCFF"/>
            </a:extrusionClr>
          </a:sp3d>
        </p:spPr>
        <p:txBody>
          <a:bodyPr wrap="none" anchor="ctr">
            <a:flatTx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b="1" kern="0" dirty="0">
                <a:solidFill>
                  <a:schemeClr val="bg1"/>
                </a:solidFill>
                <a:latin typeface="Arial"/>
                <a:ea typeface="黑体"/>
              </a:rPr>
              <a:t>翻译</a:t>
            </a:r>
          </a:p>
        </p:txBody>
      </p:sp>
      <p:sp>
        <p:nvSpPr>
          <p:cNvPr id="36" name="Text Box 29"/>
          <p:cNvSpPr txBox="1">
            <a:spLocks noChangeArrowheads="1"/>
          </p:cNvSpPr>
          <p:nvPr/>
        </p:nvSpPr>
        <p:spPr bwMode="auto">
          <a:xfrm>
            <a:off x="6259687" y="3950171"/>
            <a:ext cx="121443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72000" bIns="90000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lvl="1" eaLnBrk="1" hangingPunct="1"/>
            <a:r>
              <a:rPr lang="en-US" altLang="en-US" sz="1600" b="1" dirty="0">
                <a:latin typeface="微软雅黑" pitchFamily="34" charset="-122"/>
                <a:ea typeface="微软雅黑" pitchFamily="34" charset="-122"/>
              </a:rPr>
              <a:t>.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java</a:t>
            </a:r>
            <a:endParaRPr lang="zh-CN" altLang="en-US" sz="1600" b="1" dirty="0"/>
          </a:p>
        </p:txBody>
      </p:sp>
      <p:grpSp>
        <p:nvGrpSpPr>
          <p:cNvPr id="6" name="组合 14"/>
          <p:cNvGrpSpPr>
            <a:grpSpLocks/>
          </p:cNvGrpSpPr>
          <p:nvPr/>
        </p:nvGrpSpPr>
        <p:grpSpPr bwMode="auto">
          <a:xfrm>
            <a:off x="2500313" y="5929313"/>
            <a:ext cx="4572000" cy="428625"/>
            <a:chOff x="3143240" y="5143512"/>
            <a:chExt cx="4572032" cy="428628"/>
          </a:xfrm>
        </p:grpSpPr>
        <p:sp>
          <p:nvSpPr>
            <p:cNvPr id="38" name="圆角矩形 37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9" name="圆角矩形 38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561" name="Picture 8" descr="说话气泡ne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40"/>
            <p:cNvSpPr txBox="1"/>
            <p:nvPr/>
          </p:nvSpPr>
          <p:spPr bwMode="auto">
            <a:xfrm>
              <a:off x="3962396" y="5187962"/>
              <a:ext cx="3352823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演示：</a:t>
              </a:r>
              <a:r>
                <a:rPr lang="en-US" altLang="zh-CN" sz="1600" b="1" spc="300" dirty="0" err="1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Servlet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与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JSP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的关系</a:t>
              </a:r>
            </a:p>
          </p:txBody>
        </p:sp>
      </p:grpSp>
      <p:grpSp>
        <p:nvGrpSpPr>
          <p:cNvPr id="37" name="组合 23"/>
          <p:cNvGrpSpPr>
            <a:grpSpLocks/>
          </p:cNvGrpSpPr>
          <p:nvPr/>
        </p:nvGrpSpPr>
        <p:grpSpPr bwMode="auto">
          <a:xfrm>
            <a:off x="129779" y="857250"/>
            <a:ext cx="985837" cy="422275"/>
            <a:chOff x="1000100" y="1173499"/>
            <a:chExt cx="986586" cy="422603"/>
          </a:xfrm>
        </p:grpSpPr>
        <p:pic>
          <p:nvPicPr>
            <p:cNvPr id="40" name="Picture 5" descr="E:\设计支持\模板设计\WT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1173499"/>
              <a:ext cx="414476" cy="42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1286067" y="1184621"/>
              <a:ext cx="700619" cy="400361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问题</a:t>
              </a:r>
            </a:p>
          </p:txBody>
        </p:sp>
      </p:grp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784800" y="1213200"/>
            <a:ext cx="7603624" cy="5762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zh-CN" sz="2600" b="1" dirty="0">
                <a:latin typeface="+mn-lt"/>
                <a:ea typeface="微软雅黑" pitchFamily="34" charset="-122"/>
              </a:rPr>
              <a:t>Servlet</a:t>
            </a:r>
            <a:r>
              <a:rPr lang="zh-CN" altLang="en-US" sz="2600" b="1" dirty="0">
                <a:latin typeface="+mn-lt"/>
                <a:ea typeface="微软雅黑" pitchFamily="34" charset="-122"/>
              </a:rPr>
              <a:t>与</a:t>
            </a:r>
            <a:r>
              <a:rPr lang="en-US" altLang="zh-CN" sz="2600" b="1" dirty="0">
                <a:latin typeface="+mn-lt"/>
                <a:ea typeface="微软雅黑" pitchFamily="34" charset="-122"/>
              </a:rPr>
              <a:t>JSP</a:t>
            </a:r>
            <a:r>
              <a:rPr lang="zh-CN" altLang="en-US" sz="2600" b="1" dirty="0">
                <a:latin typeface="+mn-lt"/>
                <a:ea typeface="微软雅黑" pitchFamily="34" charset="-122"/>
              </a:rPr>
              <a:t>都可以动态生成</a:t>
            </a:r>
            <a:r>
              <a:rPr lang="en-US" altLang="zh-CN" sz="2600" b="1" dirty="0">
                <a:latin typeface="+mn-lt"/>
                <a:ea typeface="微软雅黑" pitchFamily="34" charset="-122"/>
              </a:rPr>
              <a:t>HTML</a:t>
            </a:r>
            <a:r>
              <a:rPr lang="zh-CN" altLang="en-US" sz="2600" b="1" dirty="0">
                <a:latin typeface="+mn-lt"/>
                <a:ea typeface="微软雅黑" pitchFamily="34" charset="-122"/>
              </a:rPr>
              <a:t>内容，二者之间是否存在什么联系？</a:t>
            </a:r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6138833" y="3414732"/>
            <a:ext cx="1804976" cy="945229"/>
          </a:xfrm>
          <a:prstGeom prst="rect">
            <a:avLst/>
          </a:prstGeom>
          <a:noFill/>
          <a:ln w="412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8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84225" y="1213200"/>
            <a:ext cx="7645400" cy="5143500"/>
          </a:xfrm>
        </p:spPr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562768" y="1059439"/>
            <a:ext cx="8018463" cy="535463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import  java.io.*;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import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charset="-122"/>
              </a:rPr>
              <a:t>javax.servlet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.*;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import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charset="-122"/>
              </a:rPr>
              <a:t>javax.servlet.http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.*;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public  class  </a:t>
            </a:r>
            <a:r>
              <a:rPr lang="en-US" altLang="zh-CN" b="1" dirty="0" err="1">
                <a:latin typeface="+mn-lt"/>
                <a:ea typeface="宋体" charset="-122"/>
              </a:rPr>
              <a:t>HelloServletTest</a:t>
            </a:r>
            <a:r>
              <a:rPr lang="en-US" altLang="zh-CN" b="1" dirty="0">
                <a:latin typeface="+mn-lt"/>
                <a:ea typeface="宋体" charset="-122"/>
              </a:rPr>
              <a:t>   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extends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charset="-122"/>
              </a:rPr>
              <a:t>HttpServlet</a:t>
            </a:r>
            <a:r>
              <a:rPr lang="en-US" altLang="zh-CN" b="1" dirty="0">
                <a:latin typeface="+mn-lt"/>
                <a:ea typeface="宋体" charset="-122"/>
              </a:rPr>
              <a:t>  {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public  void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charset="-122"/>
              </a:rPr>
              <a:t>doGet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(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charset="-122"/>
              </a:rPr>
              <a:t>HttpServletRequest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 request,    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                                          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  <a:ea typeface="宋体" charset="-122"/>
              </a:rPr>
              <a:t>HttpServletResponse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宋体" charset="-122"/>
              </a:rPr>
              <a:t>  response )</a:t>
            </a:r>
            <a:r>
              <a:rPr lang="en-US" altLang="zh-CN" b="1" dirty="0">
                <a:latin typeface="+mn-lt"/>
                <a:ea typeface="宋体" charset="-122"/>
              </a:rPr>
              <a:t>    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                                            throws  </a:t>
            </a:r>
            <a:r>
              <a:rPr lang="en-US" altLang="zh-CN" b="1" dirty="0" err="1">
                <a:latin typeface="+mn-lt"/>
                <a:ea typeface="宋体" charset="-122"/>
              </a:rPr>
              <a:t>ServletException</a:t>
            </a:r>
            <a:r>
              <a:rPr lang="en-US" altLang="zh-CN" b="1" dirty="0">
                <a:latin typeface="+mn-lt"/>
                <a:ea typeface="宋体" charset="-122"/>
              </a:rPr>
              <a:t>,  </a:t>
            </a:r>
            <a:r>
              <a:rPr lang="en-US" altLang="zh-CN" b="1" dirty="0" err="1">
                <a:latin typeface="+mn-lt"/>
                <a:ea typeface="宋体" charset="-122"/>
              </a:rPr>
              <a:t>IOException</a:t>
            </a:r>
            <a:r>
              <a:rPr lang="en-US" altLang="zh-CN" b="1" dirty="0">
                <a:latin typeface="+mn-lt"/>
                <a:ea typeface="宋体" charset="-122"/>
              </a:rPr>
              <a:t>  {	  	</a:t>
            </a:r>
            <a:r>
              <a:rPr lang="en-US" altLang="zh-CN" b="1" dirty="0" err="1">
                <a:latin typeface="+mn-lt"/>
                <a:ea typeface="宋体" charset="-122"/>
              </a:rPr>
              <a:t>response.setContentType</a:t>
            </a:r>
            <a:r>
              <a:rPr lang="en-US" altLang="zh-CN" b="1" dirty="0">
                <a:latin typeface="+mn-lt"/>
                <a:ea typeface="宋体" charset="-122"/>
              </a:rPr>
              <a:t>("text/</a:t>
            </a:r>
            <a:r>
              <a:rPr lang="en-US" altLang="zh-CN" b="1" dirty="0" err="1">
                <a:latin typeface="+mn-lt"/>
                <a:ea typeface="宋体" charset="-122"/>
              </a:rPr>
              <a:t>html;charset</a:t>
            </a:r>
            <a:r>
              <a:rPr lang="en-US" altLang="zh-CN" b="1" dirty="0">
                <a:latin typeface="+mn-lt"/>
                <a:ea typeface="宋体" charset="-122"/>
              </a:rPr>
              <a:t>=</a:t>
            </a:r>
            <a:r>
              <a:rPr lang="en-US" b="1" dirty="0">
                <a:latin typeface="+mn-lt"/>
              </a:rPr>
              <a:t>UTF-8</a:t>
            </a:r>
            <a:r>
              <a:rPr lang="en-US" altLang="zh-CN" b="1" dirty="0">
                <a:latin typeface="+mn-lt"/>
                <a:ea typeface="宋体" charset="-122"/>
              </a:rPr>
              <a:t>");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	</a:t>
            </a:r>
            <a:r>
              <a:rPr lang="en-US" altLang="zh-CN" b="1" dirty="0" err="1">
                <a:latin typeface="+mn-lt"/>
                <a:ea typeface="宋体" charset="-122"/>
              </a:rPr>
              <a:t>PrintWriter</a:t>
            </a:r>
            <a:r>
              <a:rPr lang="en-US" altLang="zh-CN" b="1" dirty="0">
                <a:latin typeface="+mn-lt"/>
                <a:ea typeface="宋体" charset="-122"/>
              </a:rPr>
              <a:t> out = </a:t>
            </a:r>
            <a:r>
              <a:rPr lang="en-US" altLang="zh-CN" b="1" dirty="0" err="1">
                <a:latin typeface="+mn-lt"/>
                <a:ea typeface="宋体" charset="-122"/>
              </a:rPr>
              <a:t>response.getWriter</a:t>
            </a:r>
            <a:r>
              <a:rPr lang="en-US" altLang="zh-CN" b="1" dirty="0">
                <a:latin typeface="+mn-lt"/>
                <a:ea typeface="宋体" charset="-122"/>
              </a:rPr>
              <a:t>();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	</a:t>
            </a:r>
            <a:r>
              <a:rPr lang="en-US" altLang="zh-CN" b="1" dirty="0" err="1">
                <a:latin typeface="+mn-lt"/>
                <a:ea typeface="宋体" charset="-122"/>
              </a:rPr>
              <a:t>out.println</a:t>
            </a:r>
            <a:r>
              <a:rPr lang="en-US" altLang="zh-CN" b="1" dirty="0">
                <a:latin typeface="+mn-lt"/>
                <a:ea typeface="宋体" charset="-122"/>
              </a:rPr>
              <a:t>("&lt;html&gt;");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	</a:t>
            </a:r>
            <a:r>
              <a:rPr lang="en-US" altLang="zh-CN" b="1" dirty="0" err="1">
                <a:latin typeface="+mn-lt"/>
                <a:ea typeface="宋体" charset="-122"/>
              </a:rPr>
              <a:t>out.println</a:t>
            </a:r>
            <a:r>
              <a:rPr lang="en-US" altLang="zh-CN" b="1" dirty="0">
                <a:latin typeface="+mn-lt"/>
                <a:ea typeface="宋体" charset="-122"/>
              </a:rPr>
              <a:t>("  &lt;head&gt;&lt;title&gt;</a:t>
            </a:r>
            <a:r>
              <a:rPr lang="en-US" altLang="zh-CN" b="1" dirty="0" err="1">
                <a:latin typeface="+mn-lt"/>
                <a:ea typeface="宋体" charset="-122"/>
              </a:rPr>
              <a:t>Servlet</a:t>
            </a:r>
            <a:r>
              <a:rPr lang="en-US" altLang="zh-CN" b="1" dirty="0">
                <a:latin typeface="+mn-lt"/>
                <a:ea typeface="宋体" charset="-122"/>
              </a:rPr>
              <a:t>&lt;/title&gt;&lt;/head&gt;");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	</a:t>
            </a:r>
            <a:r>
              <a:rPr lang="en-US" altLang="zh-CN" b="1" dirty="0" err="1">
                <a:latin typeface="+mn-lt"/>
                <a:ea typeface="宋体" charset="-122"/>
              </a:rPr>
              <a:t>out.println</a:t>
            </a:r>
            <a:r>
              <a:rPr lang="en-US" altLang="zh-CN" b="1" dirty="0">
                <a:latin typeface="+mn-lt"/>
                <a:ea typeface="宋体" charset="-122"/>
              </a:rPr>
              <a:t>("  &lt;body&gt;");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	</a:t>
            </a:r>
            <a:r>
              <a:rPr lang="en-US" altLang="zh-CN" b="1" dirty="0" err="1">
                <a:latin typeface="+mn-lt"/>
                <a:ea typeface="宋体" charset="-122"/>
              </a:rPr>
              <a:t>out.println</a:t>
            </a:r>
            <a:r>
              <a:rPr lang="en-US" altLang="zh-CN" b="1" dirty="0">
                <a:latin typeface="+mn-lt"/>
                <a:ea typeface="宋体" charset="-122"/>
              </a:rPr>
              <a:t>("</a:t>
            </a:r>
            <a:r>
              <a:rPr lang="zh-CN" altLang="en-US" b="1" dirty="0">
                <a:latin typeface="+mn-lt"/>
              </a:rPr>
              <a:t>你好，欢迎来到</a:t>
            </a:r>
            <a:r>
              <a:rPr lang="en-US" altLang="zh-CN" b="1" dirty="0" err="1">
                <a:latin typeface="+mn-lt"/>
                <a:ea typeface="宋体" charset="-122"/>
              </a:rPr>
              <a:t>Servlet</a:t>
            </a:r>
            <a:r>
              <a:rPr lang="zh-CN" altLang="en-US" b="1" dirty="0">
                <a:latin typeface="+mn-lt"/>
              </a:rPr>
              <a:t>世界</a:t>
            </a:r>
            <a:r>
              <a:rPr lang="en-US" altLang="zh-CN" b="1" dirty="0">
                <a:latin typeface="+mn-lt"/>
                <a:ea typeface="宋体" charset="-122"/>
              </a:rPr>
              <a:t>");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	</a:t>
            </a:r>
            <a:r>
              <a:rPr lang="en-US" altLang="zh-CN" b="1" dirty="0" err="1">
                <a:latin typeface="+mn-lt"/>
                <a:ea typeface="宋体" charset="-122"/>
              </a:rPr>
              <a:t>out.println</a:t>
            </a:r>
            <a:r>
              <a:rPr lang="en-US" altLang="zh-CN" b="1" dirty="0">
                <a:latin typeface="+mn-lt"/>
                <a:ea typeface="宋体" charset="-122"/>
              </a:rPr>
              <a:t>("  &lt;/body&gt;");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	</a:t>
            </a:r>
            <a:r>
              <a:rPr lang="en-US" altLang="zh-CN" b="1" dirty="0" err="1">
                <a:latin typeface="+mn-lt"/>
                <a:ea typeface="宋体" charset="-122"/>
              </a:rPr>
              <a:t>out.println</a:t>
            </a:r>
            <a:r>
              <a:rPr lang="en-US" altLang="zh-CN" b="1" dirty="0">
                <a:latin typeface="+mn-lt"/>
                <a:ea typeface="宋体" charset="-122"/>
              </a:rPr>
              <a:t>("&lt;/html&gt;");</a:t>
            </a:r>
          </a:p>
          <a:p>
            <a:pPr>
              <a:lnSpc>
                <a:spcPct val="11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	</a:t>
            </a:r>
            <a:r>
              <a:rPr lang="en-US" altLang="zh-CN" b="1" dirty="0" err="1">
                <a:latin typeface="+mn-lt"/>
                <a:ea typeface="宋体" charset="-122"/>
              </a:rPr>
              <a:t>out.close</a:t>
            </a:r>
            <a:r>
              <a:rPr lang="en-US" altLang="zh-CN" b="1" dirty="0">
                <a:latin typeface="+mn-lt"/>
                <a:ea typeface="宋体" charset="-122"/>
              </a:rPr>
              <a:t>();</a:t>
            </a:r>
          </a:p>
          <a:p>
            <a:pPr>
              <a:lnSpc>
                <a:spcPct val="7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       }</a:t>
            </a:r>
          </a:p>
          <a:p>
            <a:pPr>
              <a:lnSpc>
                <a:spcPct val="70000"/>
              </a:lnSpc>
              <a:defRPr/>
            </a:pPr>
            <a:r>
              <a:rPr lang="en-US" altLang="zh-CN" b="1" dirty="0">
                <a:latin typeface="+mn-lt"/>
                <a:ea typeface="宋体" charset="-122"/>
              </a:rPr>
              <a:t>}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662738" y="285750"/>
            <a:ext cx="2301875" cy="52387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初识</a:t>
            </a:r>
            <a:r>
              <a:rPr lang="en-US" dirty="0"/>
              <a:t>Servlet</a:t>
            </a:r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4067944" y="2006413"/>
            <a:ext cx="2376264" cy="326159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28422" name="Rectangle 6"/>
          <p:cNvSpPr>
            <a:spLocks noChangeArrowheads="1"/>
          </p:cNvSpPr>
          <p:nvPr/>
        </p:nvSpPr>
        <p:spPr bwMode="auto">
          <a:xfrm>
            <a:off x="1421606" y="3212976"/>
            <a:ext cx="6192837" cy="2713037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28423" name="AutoShape 7"/>
          <p:cNvSpPr>
            <a:spLocks noChangeArrowheads="1"/>
          </p:cNvSpPr>
          <p:nvPr/>
        </p:nvSpPr>
        <p:spPr bwMode="auto">
          <a:xfrm>
            <a:off x="4355976" y="1412776"/>
            <a:ext cx="4104457" cy="40862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继承</a:t>
            </a:r>
            <a:r>
              <a:rPr lang="en-US" altLang="zh-CN" b="1" kern="0" dirty="0" err="1">
                <a:solidFill>
                  <a:schemeClr val="bg1"/>
                </a:solidFill>
                <a:latin typeface="Arial"/>
                <a:ea typeface="黑体"/>
              </a:rPr>
              <a:t>javax.servlet.http.HttpServlet</a:t>
            </a:r>
            <a:r>
              <a:rPr lang="zh-CN" altLang="en-US" b="1" kern="0" dirty="0">
                <a:solidFill>
                  <a:schemeClr val="bg1"/>
                </a:solidFill>
                <a:latin typeface="Arial"/>
                <a:ea typeface="黑体"/>
              </a:rPr>
              <a:t>类</a:t>
            </a:r>
          </a:p>
        </p:txBody>
      </p:sp>
      <p:sp>
        <p:nvSpPr>
          <p:cNvPr id="828424" name="AutoShape 8"/>
          <p:cNvSpPr>
            <a:spLocks noChangeArrowheads="1"/>
          </p:cNvSpPr>
          <p:nvPr/>
        </p:nvSpPr>
        <p:spPr bwMode="auto">
          <a:xfrm>
            <a:off x="5084424" y="5256213"/>
            <a:ext cx="3368675" cy="4064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>
                <a:solidFill>
                  <a:schemeClr val="bg1"/>
                </a:solidFill>
                <a:latin typeface="Arial"/>
                <a:ea typeface="黑体"/>
              </a:rPr>
              <a:t>Servlet</a:t>
            </a: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输出</a:t>
            </a:r>
            <a:r>
              <a:rPr lang="en-US" altLang="zh-CN" b="1" kern="0">
                <a:solidFill>
                  <a:schemeClr val="bg1"/>
                </a:solidFill>
                <a:latin typeface="Arial"/>
                <a:ea typeface="黑体"/>
              </a:rPr>
              <a:t>HTML</a:t>
            </a:r>
            <a:r>
              <a:rPr lang="zh-CN" altLang="en-US" b="1" kern="0">
                <a:solidFill>
                  <a:schemeClr val="bg1"/>
                </a:solidFill>
                <a:latin typeface="Arial"/>
                <a:ea typeface="黑体"/>
              </a:rPr>
              <a:t>标签和内容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8A773-B00F-4D39-95E5-61157DEA9743}" type="slidenum">
              <a:rPr lang="zh-CN" altLang="en-US" smtClean="0"/>
              <a:pPr>
                <a:defRPr/>
              </a:pPr>
              <a:t>9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2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2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21" grpId="0" animBg="1"/>
      <p:bldP spid="828422" grpId="0" animBg="1"/>
      <p:bldP spid="828423" grpId="0" animBg="1" autoUpdateAnimBg="0"/>
      <p:bldP spid="828424" grpId="0" animBg="1" autoUpdateAnimBg="0"/>
    </p:bldLst>
  </p:timing>
</p:sld>
</file>

<file path=ppt/theme/theme1.xml><?xml version="1.0" encoding="utf-8"?>
<a:theme xmlns:a="http://schemas.openxmlformats.org/drawingml/2006/main" name="模板">
  <a:themeElements>
    <a:clrScheme name="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cmpd="sng">
          <a:solidFill>
            <a:schemeClr val="accent5">
              <a:lumMod val="50000"/>
            </a:schemeClr>
          </a:solidFill>
          <a:headEnd type="none"/>
          <a:tailEnd type="triangle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flood" dir="t">
            <a:rot lat="0" lon="0" rev="5400000"/>
          </a:lightRig>
        </a:scene3d>
        <a:sp3d prstMaterial="dkEdge">
          <a:bevelT w="0" h="0"/>
          <a:contourClr>
            <a:schemeClr val="accent1">
              <a:satMod val="110000"/>
            </a:schemeClr>
          </a:contourClr>
        </a:sp3d>
      </a:spPr>
      <a:bodyPr/>
      <a:lstStyle>
        <a:defPPr>
          <a:defRPr/>
        </a:defPPr>
      </a:lstStyle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7931</TotalTime>
  <Words>3024</Words>
  <Application>Microsoft Office PowerPoint</Application>
  <PresentationFormat>全屏显示(4:3)</PresentationFormat>
  <Paragraphs>575</Paragraphs>
  <Slides>31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黑体</vt:lpstr>
      <vt:lpstr>楷体_GB2312</vt:lpstr>
      <vt:lpstr>宋体</vt:lpstr>
      <vt:lpstr>微软雅黑</vt:lpstr>
      <vt:lpstr>Arial</vt:lpstr>
      <vt:lpstr>Tahoma</vt:lpstr>
      <vt:lpstr>Times New Roman</vt:lpstr>
      <vt:lpstr>Wingdings</vt:lpstr>
      <vt:lpstr>模板</vt:lpstr>
      <vt:lpstr>Image</vt:lpstr>
      <vt:lpstr>PowerPoint 演示文稿</vt:lpstr>
      <vt:lpstr>预习检查</vt:lpstr>
      <vt:lpstr>回顾与作业点评</vt:lpstr>
      <vt:lpstr>本章任务</vt:lpstr>
      <vt:lpstr>本章目标</vt:lpstr>
      <vt:lpstr>什么是Servlet 2-1</vt:lpstr>
      <vt:lpstr>什么是Servlet 2-2</vt:lpstr>
      <vt:lpstr>Servlet与JSP的关系</vt:lpstr>
      <vt:lpstr>初识Servlet</vt:lpstr>
      <vt:lpstr>Servlet体系结构</vt:lpstr>
      <vt:lpstr>Servlet接口</vt:lpstr>
      <vt:lpstr>ServletConfig接口</vt:lpstr>
      <vt:lpstr>GenericServlet抽象类</vt:lpstr>
      <vt:lpstr>HttpServlet抽象类</vt:lpstr>
      <vt:lpstr>ServletContext接口</vt:lpstr>
      <vt:lpstr>请求、响应相关接口</vt:lpstr>
      <vt:lpstr>ServletRequest接口</vt:lpstr>
      <vt:lpstr>HttpServletRequest接口</vt:lpstr>
      <vt:lpstr>ServletResponse接口</vt:lpstr>
      <vt:lpstr>HttpServletResponse接口</vt:lpstr>
      <vt:lpstr>Servlet的应用</vt:lpstr>
      <vt:lpstr>使用Servlet实现控制器2-1</vt:lpstr>
      <vt:lpstr>使用Servlet实现控制器2-2</vt:lpstr>
      <vt:lpstr>Servlet的生命周期2-1</vt:lpstr>
      <vt:lpstr>Servlet的生命周期2-2</vt:lpstr>
      <vt:lpstr>获取Servlet初始化参数2-1</vt:lpstr>
      <vt:lpstr>获取Servlet初始化参数2-2</vt:lpstr>
      <vt:lpstr>获取Servlet上下文参数2-1</vt:lpstr>
      <vt:lpstr>获取Servlet上下文参数2-2</vt:lpstr>
      <vt:lpstr>总结2-1</vt:lpstr>
      <vt:lpstr>总结2-2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sheng chen</cp:lastModifiedBy>
  <cp:revision>1001</cp:revision>
  <dcterms:created xsi:type="dcterms:W3CDTF">2006-03-08T06:55:38Z</dcterms:created>
  <dcterms:modified xsi:type="dcterms:W3CDTF">2017-07-22T07:33:23Z</dcterms:modified>
</cp:coreProperties>
</file>